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4"/>
  </p:notesMasterIdLst>
  <p:sldIdLst>
    <p:sldId id="2756" r:id="rId3"/>
    <p:sldId id="2734" r:id="rId5"/>
    <p:sldId id="2711" r:id="rId6"/>
    <p:sldId id="2761" r:id="rId7"/>
    <p:sldId id="2762" r:id="rId8"/>
    <p:sldId id="2799" r:id="rId9"/>
    <p:sldId id="2720" r:id="rId10"/>
    <p:sldId id="2764" r:id="rId11"/>
    <p:sldId id="2751" r:id="rId12"/>
    <p:sldId id="2758" r:id="rId13"/>
    <p:sldId id="2763" r:id="rId14"/>
    <p:sldId id="2759" r:id="rId15"/>
    <p:sldId id="2766" r:id="rId16"/>
    <p:sldId id="2765" r:id="rId17"/>
    <p:sldId id="2801" r:id="rId18"/>
    <p:sldId id="2802" r:id="rId19"/>
    <p:sldId id="2805" r:id="rId20"/>
    <p:sldId id="2804" r:id="rId21"/>
  </p:sldIdLst>
  <p:sldSz cx="12858750" cy="723265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40080" indent="-18288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955" indent="-55435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7475"/>
    <a:srgbClr val="92D050"/>
    <a:srgbClr val="AE002B"/>
    <a:srgbClr val="FBFBFB"/>
    <a:srgbClr val="EEE5E7"/>
    <a:srgbClr val="009882"/>
    <a:srgbClr val="26A244"/>
    <a:srgbClr val="298EC0"/>
    <a:srgbClr val="B61922"/>
    <a:srgbClr val="1C1C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330" autoAdjust="0"/>
    <p:restoredTop sz="94196" autoAdjust="0"/>
  </p:normalViewPr>
  <p:slideViewPr>
    <p:cSldViewPr>
      <p:cViewPr varScale="1">
        <p:scale>
          <a:sx n="73" d="100"/>
          <a:sy n="73" d="100"/>
        </p:scale>
        <p:origin x="-114" y="-348"/>
      </p:cViewPr>
      <p:guideLst>
        <p:guide orient="horz" pos="368"/>
        <p:guide orient="horz" pos="4275"/>
        <p:guide pos="4054"/>
        <p:guide pos="557"/>
        <p:guide pos="7587"/>
        <p:guide pos="375"/>
      </p:guideLst>
    </p:cSldViewPr>
  </p:slideViewPr>
  <p:outlineViewPr>
    <p:cViewPr>
      <p:scale>
        <a:sx n="100" d="100"/>
        <a:sy n="100" d="100"/>
      </p:scale>
      <p:origin x="0" y="-1441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wdp>
</file>

<file path=ppt/media/image12.png>
</file>

<file path=ppt/media/image13.wdp>
</file>

<file path=ppt/media/image14.png>
</file>

<file path=ppt/media/image15.wdp>
</file>

<file path=ppt/media/image16.png>
</file>

<file path=ppt/media/image17.wdp>
</file>

<file path=ppt/media/image18.png>
</file>

<file path=ppt/media/image19.wdp>
</file>

<file path=ppt/media/image2.jpeg>
</file>

<file path=ppt/media/image20.png>
</file>

<file path=ppt/media/image21.wdp>
</file>

<file path=ppt/media/image22.png>
</file>

<file path=ppt/media/image23.wdp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wdp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 smtClean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 smtClean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9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31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3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530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3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7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965" algn="l" defTabSz="913765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亮亮图文旗舰店  亮亮图文旗舰店</a:t>
            </a:r>
            <a:endParaRPr lang="zh-CN" altLang="en-US" dirty="0" smtClean="0"/>
          </a:p>
          <a:p>
            <a:r>
              <a:rPr lang="en-US" altLang="zh-CN" dirty="0" smtClean="0"/>
              <a:t>https://liangliangtuwen.tmall.com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4213" y="1141413"/>
            <a:ext cx="5486400" cy="3086100"/>
          </a:xfrm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7891" name="备注占位符 2"/>
          <p:cNvSpPr>
            <a:spLocks noGrp="1" noChangeArrowheads="1"/>
          </p:cNvSpPr>
          <p:nvPr>
            <p:ph type="body" idx="1"/>
          </p:nvPr>
        </p:nvSpPr>
        <p:spPr>
          <a:xfrm>
            <a:off x="684213" y="4398963"/>
            <a:ext cx="5486400" cy="3600450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7892" name="灯片编号占位符 3"/>
          <p:cNvSpPr txBox="1">
            <a:spLocks noGrp="1" noChangeArrowheads="1"/>
          </p:cNvSpPr>
          <p:nvPr/>
        </p:nvSpPr>
        <p:spPr bwMode="auto">
          <a:xfrm>
            <a:off x="3883025" y="8683625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r" eaLnBrk="1" latinLnBrk="1" hangingPunct="1">
              <a:spcBef>
                <a:spcPct val="0"/>
              </a:spcBef>
            </a:pPr>
            <a:fld id="{F072CDB6-E1FA-46ED-B4B9-DDF96359B0CB}" type="slidenum">
              <a:rPr lang="zh-CN" altLang="en-US"/>
            </a:fld>
            <a:endParaRPr lang="zh-CN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 smtClean="0"/>
              <a:t>My First Template</a:t>
            </a:r>
            <a:endParaRPr 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4348" y="385763"/>
            <a:ext cx="11090055" cy="1397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84353" y="1925638"/>
            <a:ext cx="5468025" cy="45894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04792" y="1925638"/>
            <a:ext cx="5469612" cy="45894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84354" y="6704023"/>
            <a:ext cx="2892783" cy="384175"/>
          </a:xfrm>
          <a:prstGeom prst="rect">
            <a:avLst/>
          </a:prstGeom>
        </p:spPr>
        <p:txBody>
          <a:bodyPr/>
          <a:lstStyle/>
          <a:p>
            <a:fld id="{3BED4874-415F-4462-8CBD-90FA9588F1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259789" y="6704023"/>
            <a:ext cx="4339173" cy="38417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9081627" y="6704023"/>
            <a:ext cx="2892783" cy="384175"/>
          </a:xfrm>
          <a:prstGeom prst="rect">
            <a:avLst/>
          </a:prstGeom>
        </p:spPr>
        <p:txBody>
          <a:bodyPr/>
          <a:lstStyle/>
          <a:p>
            <a:fld id="{8C92ADDF-ABC6-4EEC-846D-A1AE2D4106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节标题">
    <p:bg>
      <p:bgPr>
        <a:gradFill flip="none" rotWithShape="1">
          <a:gsLst>
            <a:gs pos="0">
              <a:srgbClr val="F4F4F4"/>
            </a:gs>
            <a:gs pos="35000">
              <a:srgbClr val="D4D4D4"/>
            </a:gs>
            <a:gs pos="100000">
              <a:srgbClr val="BABBBB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354" y="361635"/>
            <a:ext cx="225016" cy="58664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6434" tIns="48217" rIns="96434" bIns="48217" rtlCol="0" anchor="ctr"/>
          <a:lstStyle/>
          <a:p>
            <a:pPr algn="ctr" defTabSz="963930"/>
            <a:endParaRPr lang="zh-CN" altLang="en-US" sz="1970">
              <a:solidFill>
                <a:srgbClr val="E7E6E6">
                  <a:lumMod val="50000"/>
                </a:srgb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15"/>
          <p:cNvSpPr/>
          <p:nvPr userDrawn="1"/>
        </p:nvSpPr>
        <p:spPr bwMode="auto">
          <a:xfrm>
            <a:off x="2962300" y="2645386"/>
            <a:ext cx="2109350" cy="2109348"/>
          </a:xfrm>
          <a:custGeom>
            <a:avLst/>
            <a:gdLst>
              <a:gd name="T0" fmla="*/ 77 w 1306"/>
              <a:gd name="T1" fmla="*/ 0 h 1306"/>
              <a:gd name="T2" fmla="*/ 1231 w 1306"/>
              <a:gd name="T3" fmla="*/ 0 h 1306"/>
              <a:gd name="T4" fmla="*/ 1254 w 1306"/>
              <a:gd name="T5" fmla="*/ 4 h 1306"/>
              <a:gd name="T6" fmla="*/ 1275 w 1306"/>
              <a:gd name="T7" fmla="*/ 16 h 1306"/>
              <a:gd name="T8" fmla="*/ 1292 w 1306"/>
              <a:gd name="T9" fmla="*/ 32 h 1306"/>
              <a:gd name="T10" fmla="*/ 1303 w 1306"/>
              <a:gd name="T11" fmla="*/ 53 h 1306"/>
              <a:gd name="T12" fmla="*/ 1306 w 1306"/>
              <a:gd name="T13" fmla="*/ 77 h 1306"/>
              <a:gd name="T14" fmla="*/ 1306 w 1306"/>
              <a:gd name="T15" fmla="*/ 1231 h 1306"/>
              <a:gd name="T16" fmla="*/ 1303 w 1306"/>
              <a:gd name="T17" fmla="*/ 1254 h 1306"/>
              <a:gd name="T18" fmla="*/ 1292 w 1306"/>
              <a:gd name="T19" fmla="*/ 1275 h 1306"/>
              <a:gd name="T20" fmla="*/ 1275 w 1306"/>
              <a:gd name="T21" fmla="*/ 1292 h 1306"/>
              <a:gd name="T22" fmla="*/ 1254 w 1306"/>
              <a:gd name="T23" fmla="*/ 1303 h 1306"/>
              <a:gd name="T24" fmla="*/ 1231 w 1306"/>
              <a:gd name="T25" fmla="*/ 1306 h 1306"/>
              <a:gd name="T26" fmla="*/ 77 w 1306"/>
              <a:gd name="T27" fmla="*/ 1306 h 1306"/>
              <a:gd name="T28" fmla="*/ 53 w 1306"/>
              <a:gd name="T29" fmla="*/ 1303 h 1306"/>
              <a:gd name="T30" fmla="*/ 32 w 1306"/>
              <a:gd name="T31" fmla="*/ 1292 h 1306"/>
              <a:gd name="T32" fmla="*/ 16 w 1306"/>
              <a:gd name="T33" fmla="*/ 1275 h 1306"/>
              <a:gd name="T34" fmla="*/ 4 w 1306"/>
              <a:gd name="T35" fmla="*/ 1254 h 1306"/>
              <a:gd name="T36" fmla="*/ 0 w 1306"/>
              <a:gd name="T37" fmla="*/ 1231 h 1306"/>
              <a:gd name="T38" fmla="*/ 0 w 1306"/>
              <a:gd name="T39" fmla="*/ 77 h 1306"/>
              <a:gd name="T40" fmla="*/ 4 w 1306"/>
              <a:gd name="T41" fmla="*/ 53 h 1306"/>
              <a:gd name="T42" fmla="*/ 16 w 1306"/>
              <a:gd name="T43" fmla="*/ 32 h 1306"/>
              <a:gd name="T44" fmla="*/ 32 w 1306"/>
              <a:gd name="T45" fmla="*/ 16 h 1306"/>
              <a:gd name="T46" fmla="*/ 53 w 1306"/>
              <a:gd name="T47" fmla="*/ 4 h 1306"/>
              <a:gd name="T48" fmla="*/ 77 w 1306"/>
              <a:gd name="T49" fmla="*/ 0 h 1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306" h="1306">
                <a:moveTo>
                  <a:pt x="77" y="0"/>
                </a:moveTo>
                <a:lnTo>
                  <a:pt x="1231" y="0"/>
                </a:lnTo>
                <a:lnTo>
                  <a:pt x="1254" y="4"/>
                </a:lnTo>
                <a:lnTo>
                  <a:pt x="1275" y="16"/>
                </a:lnTo>
                <a:lnTo>
                  <a:pt x="1292" y="32"/>
                </a:lnTo>
                <a:lnTo>
                  <a:pt x="1303" y="53"/>
                </a:lnTo>
                <a:lnTo>
                  <a:pt x="1306" y="77"/>
                </a:lnTo>
                <a:lnTo>
                  <a:pt x="1306" y="1231"/>
                </a:lnTo>
                <a:lnTo>
                  <a:pt x="1303" y="1254"/>
                </a:lnTo>
                <a:lnTo>
                  <a:pt x="1292" y="1275"/>
                </a:lnTo>
                <a:lnTo>
                  <a:pt x="1275" y="1292"/>
                </a:lnTo>
                <a:lnTo>
                  <a:pt x="1254" y="1303"/>
                </a:lnTo>
                <a:lnTo>
                  <a:pt x="1231" y="1306"/>
                </a:lnTo>
                <a:lnTo>
                  <a:pt x="77" y="1306"/>
                </a:lnTo>
                <a:lnTo>
                  <a:pt x="53" y="1303"/>
                </a:lnTo>
                <a:lnTo>
                  <a:pt x="32" y="1292"/>
                </a:lnTo>
                <a:lnTo>
                  <a:pt x="16" y="1275"/>
                </a:lnTo>
                <a:lnTo>
                  <a:pt x="4" y="1254"/>
                </a:lnTo>
                <a:lnTo>
                  <a:pt x="0" y="1231"/>
                </a:lnTo>
                <a:lnTo>
                  <a:pt x="0" y="77"/>
                </a:lnTo>
                <a:lnTo>
                  <a:pt x="4" y="53"/>
                </a:lnTo>
                <a:lnTo>
                  <a:pt x="16" y="32"/>
                </a:lnTo>
                <a:lnTo>
                  <a:pt x="32" y="16"/>
                </a:lnTo>
                <a:lnTo>
                  <a:pt x="53" y="4"/>
                </a:lnTo>
                <a:lnTo>
                  <a:pt x="77" y="0"/>
                </a:lnTo>
                <a:close/>
              </a:path>
            </a:pathLst>
          </a:custGeom>
          <a:gradFill flip="none" rotWithShape="1">
            <a:gsLst>
              <a:gs pos="3000">
                <a:schemeClr val="bg1">
                  <a:lumMod val="75000"/>
                </a:schemeClr>
              </a:gs>
              <a:gs pos="59000">
                <a:srgbClr val="FBFBFB"/>
              </a:gs>
            </a:gsLst>
            <a:lin ang="2700000" scaled="1"/>
            <a:tileRect/>
          </a:gradFill>
          <a:ln w="57150">
            <a:solidFill>
              <a:schemeClr val="bg1"/>
            </a:solidFill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ctr" anchorCtr="1" compatLnSpc="1"/>
          <a:lstStyle/>
          <a:p>
            <a:endParaRPr lang="zh-CN" altLang="en-US" sz="8800" dirty="0">
              <a:solidFill>
                <a:srgbClr val="AE002B"/>
              </a:solidFill>
              <a:latin typeface="Impact" panose="020B0806030902050204" pitchFamily="34" charset="0"/>
            </a:endParaRPr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0" hasCustomPrompt="1"/>
          </p:nvPr>
        </p:nvSpPr>
        <p:spPr>
          <a:xfrm>
            <a:off x="3152928" y="2989096"/>
            <a:ext cx="1728093" cy="14219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zh-CN" altLang="en-US" sz="9600" dirty="0">
                <a:solidFill>
                  <a:schemeClr val="accent3"/>
                </a:solidFill>
                <a:latin typeface="Impact" panose="020B0806030902050204" pitchFamily="34" charset="0"/>
                <a:ea typeface="宋体" panose="02010600030101010101" pitchFamily="2" charset="-122"/>
              </a:defRPr>
            </a:lvl1pPr>
          </a:lstStyle>
          <a:p>
            <a:pPr lvl="0"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dirty="0" smtClean="0"/>
              <a:t>01</a:t>
            </a:r>
            <a:endParaRPr lang="zh-CN" altLang="en-US" dirty="0"/>
          </a:p>
        </p:txBody>
      </p:sp>
      <p:sp>
        <p:nvSpPr>
          <p:cNvPr id="15" name="文本占位符 14"/>
          <p:cNvSpPr>
            <a:spLocks noGrp="1"/>
          </p:cNvSpPr>
          <p:nvPr>
            <p:ph type="body" sz="quarter" idx="13" hasCustomPrompt="1"/>
          </p:nvPr>
        </p:nvSpPr>
        <p:spPr>
          <a:xfrm>
            <a:off x="5925319" y="2752229"/>
            <a:ext cx="4248472" cy="68664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solidFill>
                  <a:schemeClr val="accent3"/>
                </a:solidFill>
              </a:defRPr>
            </a:lvl1pPr>
          </a:lstStyle>
          <a:p>
            <a:pPr lvl="0"/>
            <a:r>
              <a:rPr lang="zh-CN" altLang="en-US" dirty="0" smtClean="0"/>
              <a:t>点击输入标题内容</a:t>
            </a:r>
            <a:endParaRPr lang="zh-CN" altLang="en-US" dirty="0"/>
          </a:p>
        </p:txBody>
      </p:sp>
      <p:sp>
        <p:nvSpPr>
          <p:cNvPr id="16" name="文本占位符 14"/>
          <p:cNvSpPr>
            <a:spLocks noGrp="1"/>
          </p:cNvSpPr>
          <p:nvPr>
            <p:ph type="body" sz="quarter" idx="14" hasCustomPrompt="1"/>
          </p:nvPr>
        </p:nvSpPr>
        <p:spPr>
          <a:xfrm>
            <a:off x="5925319" y="3674426"/>
            <a:ext cx="4248472" cy="686649"/>
          </a:xfrm>
          <a:prstGeom prst="rect">
            <a:avLst/>
          </a:prstGeom>
        </p:spPr>
        <p:txBody>
          <a:bodyPr/>
          <a:lstStyle>
            <a:lvl1pPr marL="571500" indent="-571500">
              <a:buFont typeface="Wingdings" panose="05000000000000000000" pitchFamily="2" charset="2"/>
              <a:buChar char="n"/>
              <a:defRPr sz="1800" b="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lvl="0"/>
            <a:r>
              <a:rPr lang="zh-CN" altLang="en-US" dirty="0" smtClean="0"/>
              <a:t>点击输入副标题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3" presetClass="entr" presetSubtype="3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1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>
        <p:tmplLst>
          <p:tmpl lvl="0">
            <p:tnLst>
              <p:par>
                <p:cTn presetID="31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1000" fill="hold"/>
                        <p:tgtEl>
                          <p:spTgt spid="1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 calcmode="lin" valueType="num">
                      <p:cBhvr>
                        <p:cTn dur="1000" fill="hold"/>
                        <p:tgtEl>
                          <p:spTgt spid="11"/>
                        </p:tgtEl>
                        <p:attrNameLst>
                          <p:attrName>style.rotation</p:attrName>
                        </p:attrNameLst>
                      </p:cBhvr>
                      <p:tavLst>
                        <p:tav tm="0">
                          <p:val>
                            <p:fltVal val="90"/>
                          </p:val>
                        </p:tav>
                        <p:tav tm="100000">
                          <p:val>
                            <p:fltVal val="0"/>
                          </p:val>
                        </p:tav>
                      </p:tavLst>
                    </p:anim>
                    <p:animEffect transition="in" filter="fade">
                      <p:cBhvr>
                        <p:cTn dur="10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0">
        <p:tmplLst>
          <p:tmpl lvl="0">
            <p:tnLst>
              <p:par>
                <p:cTn presetID="23" presetClass="entr" presetSubtype="32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strVal val="4*#ppt_w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1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strVal val="4*#ppt_h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16" grpId="0">
        <p:tmplLst>
          <p:tmpl lvl="0">
            <p:tnLst>
              <p:par>
                <p:cTn presetID="22" presetClass="entr" presetSubtype="1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1250"/>
                        <p:tgtEl>
                          <p:spTgt spid="1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11"/>
          <p:cNvSpPr/>
          <p:nvPr userDrawn="1"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Oval 11"/>
          <p:cNvSpPr/>
          <p:nvPr userDrawn="1"/>
        </p:nvSpPr>
        <p:spPr>
          <a:xfrm>
            <a:off x="555092" y="332869"/>
            <a:ext cx="399850" cy="399850"/>
          </a:xfrm>
          <a:prstGeom prst="ellipse">
            <a:avLst/>
          </a:prstGeom>
          <a:solidFill>
            <a:schemeClr val="accent2"/>
          </a:soli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316807" y="332869"/>
            <a:ext cx="2592635" cy="5046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</a:lstStyle>
          <a:p>
            <a:pPr lvl="0"/>
            <a:r>
              <a:rPr lang="zh-CN" altLang="en-US" dirty="0" smtClean="0"/>
              <a:t>课题背景及内容</a:t>
            </a:r>
            <a:endParaRPr lang="zh-CN" altLang="en-US" dirty="0" smtClean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>
        <p:tmplLst>
          <p:tmpl lvl="0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11"/>
          <p:cNvSpPr/>
          <p:nvPr userDrawn="1"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Oval 11"/>
          <p:cNvSpPr/>
          <p:nvPr userDrawn="1"/>
        </p:nvSpPr>
        <p:spPr>
          <a:xfrm>
            <a:off x="555092" y="332869"/>
            <a:ext cx="399850" cy="399850"/>
          </a:xfrm>
          <a:prstGeom prst="ellipse">
            <a:avLst/>
          </a:prstGeom>
          <a:solidFill>
            <a:schemeClr val="accent1"/>
          </a:soli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316807" y="332869"/>
            <a:ext cx="3312368" cy="5046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 smtClean="0">
                <a:latin typeface="+mn-ea"/>
                <a:cs typeface="+mn-ea"/>
              </a:rPr>
              <a:t>课题现状及发展情况</a:t>
            </a:r>
            <a:endParaRPr lang="zh-CN" altLang="en-US" dirty="0">
              <a:latin typeface="+mn-ea"/>
              <a:cs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>
        <p:tmplLst>
          <p:tmpl lvl="0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11"/>
          <p:cNvSpPr/>
          <p:nvPr userDrawn="1"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Oval 11"/>
          <p:cNvSpPr/>
          <p:nvPr userDrawn="1"/>
        </p:nvSpPr>
        <p:spPr>
          <a:xfrm>
            <a:off x="555092" y="332869"/>
            <a:ext cx="399850" cy="399850"/>
          </a:xfrm>
          <a:prstGeom prst="ellipse">
            <a:avLst/>
          </a:prstGeom>
          <a:solidFill>
            <a:srgbClr val="92D050"/>
          </a:soli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316807" y="332869"/>
            <a:ext cx="3312368" cy="5046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rgbClr val="92D050"/>
                </a:solidFill>
              </a:defRPr>
            </a:lvl1pPr>
          </a:lstStyle>
          <a:p>
            <a:r>
              <a:rPr lang="zh-CN" altLang="en-US" dirty="0" smtClean="0">
                <a:latin typeface="+mn-ea"/>
                <a:cs typeface="+mn-ea"/>
              </a:rPr>
              <a:t>研究思路及过程</a:t>
            </a:r>
            <a:endParaRPr lang="zh-CN" altLang="en-US" dirty="0" smtClean="0">
              <a:latin typeface="+mn-ea"/>
              <a:cs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>
        <p:tmplLst>
          <p:tmpl lvl="0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11"/>
          <p:cNvSpPr/>
          <p:nvPr userDrawn="1"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Oval 11"/>
          <p:cNvSpPr/>
          <p:nvPr userDrawn="1"/>
        </p:nvSpPr>
        <p:spPr>
          <a:xfrm>
            <a:off x="555092" y="332869"/>
            <a:ext cx="399850" cy="399850"/>
          </a:xfrm>
          <a:prstGeom prst="ellipse">
            <a:avLst/>
          </a:prstGeom>
          <a:solidFill>
            <a:schemeClr val="accent3"/>
          </a:soli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316807" y="332869"/>
            <a:ext cx="3312368" cy="5046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3"/>
                </a:solidFill>
              </a:defRPr>
            </a:lvl1pPr>
          </a:lstStyle>
          <a:p>
            <a:r>
              <a:rPr lang="zh-CN" altLang="en-US" dirty="0" smtClean="0">
                <a:latin typeface="+mn-ea"/>
                <a:cs typeface="+mn-ea"/>
              </a:rPr>
              <a:t>实验数据结果</a:t>
            </a:r>
            <a:endParaRPr lang="zh-CN" altLang="en-US" dirty="0">
              <a:latin typeface="+mn-ea"/>
              <a:cs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>
        <p:tmplLst>
          <p:tmpl lvl="0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11"/>
          <p:cNvSpPr/>
          <p:nvPr userDrawn="1"/>
        </p:nvSpPr>
        <p:spPr>
          <a:xfrm>
            <a:off x="409225" y="332869"/>
            <a:ext cx="399850" cy="399850"/>
          </a:xfrm>
          <a:prstGeom prst="ellipse">
            <a:avLst/>
          </a:prstGeom>
          <a:gradFill flip="none" rotWithShape="1">
            <a:gsLst>
              <a:gs pos="20000">
                <a:srgbClr val="BFBFBF"/>
              </a:gs>
              <a:gs pos="80000">
                <a:srgbClr val="FFFFFF"/>
              </a:gs>
              <a:gs pos="100000">
                <a:schemeClr val="accent1">
                  <a:tint val="0"/>
                </a:schemeClr>
              </a:gs>
            </a:gsLst>
            <a:lin ang="2700000" scaled="1"/>
            <a:tileRect/>
          </a:gra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5" name="Oval 11"/>
          <p:cNvSpPr/>
          <p:nvPr userDrawn="1"/>
        </p:nvSpPr>
        <p:spPr>
          <a:xfrm>
            <a:off x="555092" y="332869"/>
            <a:ext cx="399850" cy="399850"/>
          </a:xfrm>
          <a:prstGeom prst="ellipse">
            <a:avLst/>
          </a:prstGeom>
          <a:solidFill>
            <a:schemeClr val="accent5"/>
          </a:solidFill>
          <a:ln w="28575">
            <a:solidFill>
              <a:srgbClr val="F2F2F2"/>
            </a:solidFill>
          </a:ln>
          <a:effectLst>
            <a:outerShdw blurRad="88900" dist="75434" dir="2699985" rotWithShape="0">
              <a:scrgbClr r="0" g="0" b="0">
                <a:alpha val="23000"/>
              </a:sc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0000"/>
              </a:solidFill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1316807" y="332869"/>
            <a:ext cx="3312368" cy="50460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</a:lstStyle>
          <a:p>
            <a:r>
              <a:rPr lang="zh-CN" altLang="en-US" dirty="0" smtClean="0">
                <a:latin typeface="+mn-ea"/>
                <a:cs typeface="+mn-ea"/>
              </a:rPr>
              <a:t>解决方案及总结</a:t>
            </a:r>
            <a:endParaRPr lang="zh-CN" altLang="en-US" dirty="0">
              <a:latin typeface="+mn-ea"/>
              <a:cs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7" grpId="0">
        <p:tmplLst>
          <p:tmpl lvl="0">
            <p:tnLst>
              <p:par>
                <p:cTn presetID="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0-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7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84354" y="6704023"/>
            <a:ext cx="2892783" cy="384175"/>
          </a:xfrm>
          <a:prstGeom prst="rect">
            <a:avLst/>
          </a:prstGeom>
        </p:spPr>
        <p:txBody>
          <a:bodyPr/>
          <a:lstStyle/>
          <a:p>
            <a:fld id="{3BED4874-415F-4462-8CBD-90FA9588F10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259789" y="6704023"/>
            <a:ext cx="4339173" cy="38417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081627" y="6704023"/>
            <a:ext cx="2892783" cy="384175"/>
          </a:xfrm>
          <a:prstGeom prst="rect">
            <a:avLst/>
          </a:prstGeom>
        </p:spPr>
        <p:txBody>
          <a:bodyPr/>
          <a:lstStyle/>
          <a:p>
            <a:fld id="{8C92ADDF-ABC6-4EEC-846D-A1AE2D41067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3_标题和内容">
    <p:bg>
      <p:bgPr>
        <a:gradFill flip="none" rotWithShape="1">
          <a:gsLst>
            <a:gs pos="26000">
              <a:srgbClr val="EBECF0"/>
            </a:gs>
            <a:gs pos="0">
              <a:srgbClr val="D7D9E1"/>
            </a:gs>
            <a:gs pos="100000">
              <a:schemeClr val="bg1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0">
        <p:fade/>
      </p:transition>
    </mc:Choice>
    <mc:Fallback>
      <p:transition spd="med" advClick="0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5" y="688"/>
            <a:ext cx="12855600" cy="7231274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835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8.xml"/><Relationship Id="rId6" Type="http://schemas.openxmlformats.org/officeDocument/2006/relationships/themeOverride" Target="../theme/themeOverride1.xml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microsoft.com/office/2007/relationships/media" Target="../media/media1.mp3"/><Relationship Id="rId2" Type="http://schemas.openxmlformats.org/officeDocument/2006/relationships/audio" Target="../media/media1.mp3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3.xml"/><Relationship Id="rId3" Type="http://schemas.openxmlformats.org/officeDocument/2006/relationships/slideLayout" Target="../slideLayouts/slideLayout4.xml"/><Relationship Id="rId2" Type="http://schemas.microsoft.com/office/2007/relationships/hdphoto" Target="../media/image23.wdp"/><Relationship Id="rId1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2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themeOverride" Target="../theme/themeOverride2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3.xml"/><Relationship Id="rId3" Type="http://schemas.microsoft.com/office/2007/relationships/hdphoto" Target="../media/image7.wdp"/><Relationship Id="rId2" Type="http://schemas.openxmlformats.org/officeDocument/2006/relationships/image" Target="../media/image6.png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hemeOverride" Target="../theme/themeOverride5.xml"/><Relationship Id="rId8" Type="http://schemas.microsoft.com/office/2007/relationships/hdphoto" Target="../media/image17.wdp"/><Relationship Id="rId7" Type="http://schemas.openxmlformats.org/officeDocument/2006/relationships/image" Target="../media/image16.png"/><Relationship Id="rId6" Type="http://schemas.microsoft.com/office/2007/relationships/hdphoto" Target="../media/image15.wdp"/><Relationship Id="rId5" Type="http://schemas.openxmlformats.org/officeDocument/2006/relationships/image" Target="../media/image14.png"/><Relationship Id="rId4" Type="http://schemas.microsoft.com/office/2007/relationships/hdphoto" Target="../media/image13.wdp"/><Relationship Id="rId3" Type="http://schemas.openxmlformats.org/officeDocument/2006/relationships/image" Target="../media/image12.png"/><Relationship Id="rId2" Type="http://schemas.microsoft.com/office/2007/relationships/hdphoto" Target="../media/image11.wdp"/><Relationship Id="rId11" Type="http://schemas.openxmlformats.org/officeDocument/2006/relationships/notesSlide" Target="../notesSlides/notesSlide7.xml"/><Relationship Id="rId10" Type="http://schemas.openxmlformats.org/officeDocument/2006/relationships/slideLayout" Target="../slideLayouts/slideLayout3.xml"/><Relationship Id="rId1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3.xml"/><Relationship Id="rId4" Type="http://schemas.microsoft.com/office/2007/relationships/hdphoto" Target="../media/image21.wdp"/><Relationship Id="rId3" Type="http://schemas.openxmlformats.org/officeDocument/2006/relationships/image" Target="../media/image20.png"/><Relationship Id="rId2" Type="http://schemas.microsoft.com/office/2007/relationships/hdphoto" Target="../media/image19.wdp"/><Relationship Id="rId1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3.xml"/><Relationship Id="rId1" Type="http://schemas.openxmlformats.org/officeDocument/2006/relationships/themeOverride" Target="../theme/themeOverr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6"/>
          <p:cNvSpPr/>
          <p:nvPr/>
        </p:nvSpPr>
        <p:spPr bwMode="auto">
          <a:xfrm>
            <a:off x="4474164" y="1003022"/>
            <a:ext cx="1102756" cy="1098291"/>
          </a:xfrm>
          <a:prstGeom prst="roundRect">
            <a:avLst/>
          </a:prstGeom>
          <a:solidFill>
            <a:schemeClr val="accent5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4" name="Freeform 9"/>
          <p:cNvSpPr/>
          <p:nvPr/>
        </p:nvSpPr>
        <p:spPr bwMode="auto">
          <a:xfrm>
            <a:off x="1188219" y="2965213"/>
            <a:ext cx="2078271" cy="2078271"/>
          </a:xfrm>
          <a:prstGeom prst="roundRect">
            <a:avLst/>
          </a:prstGeom>
          <a:solidFill>
            <a:schemeClr val="accent2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5" name="Freeform 10"/>
          <p:cNvSpPr/>
          <p:nvPr/>
        </p:nvSpPr>
        <p:spPr bwMode="auto">
          <a:xfrm>
            <a:off x="3067815" y="3402743"/>
            <a:ext cx="1192048" cy="1194281"/>
          </a:xfrm>
          <a:prstGeom prst="roundRect">
            <a:avLst/>
          </a:prstGeom>
          <a:solidFill>
            <a:schemeClr val="accent1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6" name="Freeform 11"/>
          <p:cNvSpPr/>
          <p:nvPr/>
        </p:nvSpPr>
        <p:spPr bwMode="auto">
          <a:xfrm>
            <a:off x="266278" y="5148402"/>
            <a:ext cx="1116150" cy="1122847"/>
          </a:xfrm>
          <a:prstGeom prst="roundRect">
            <a:avLst/>
          </a:prstGeom>
          <a:solidFill>
            <a:srgbClr val="92D050"/>
          </a:solidFill>
          <a:ln w="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7" name="Freeform 13"/>
          <p:cNvSpPr/>
          <p:nvPr/>
        </p:nvSpPr>
        <p:spPr bwMode="auto">
          <a:xfrm>
            <a:off x="1509670" y="3259876"/>
            <a:ext cx="861668" cy="868365"/>
          </a:xfrm>
          <a:prstGeom prst="roundRect">
            <a:avLst/>
          </a:prstGeom>
          <a:gradFill>
            <a:gsLst>
              <a:gs pos="53000">
                <a:schemeClr val="bg1"/>
              </a:gs>
              <a:gs pos="100000">
                <a:srgbClr val="BABBBB"/>
              </a:gs>
            </a:gsLst>
            <a:lin ang="2700000" scaled="1"/>
          </a:grad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8" name="Freeform 14"/>
          <p:cNvSpPr/>
          <p:nvPr/>
        </p:nvSpPr>
        <p:spPr bwMode="auto">
          <a:xfrm>
            <a:off x="534155" y="4215300"/>
            <a:ext cx="1837183" cy="1837183"/>
          </a:xfrm>
          <a:prstGeom prst="roundRect">
            <a:avLst/>
          </a:pr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ctr" anchorCtr="1" compatLnSpc="1"/>
          <a:lstStyle/>
          <a:p>
            <a:endParaRPr lang="zh-CN" altLang="en-US" sz="6000" dirty="0">
              <a:solidFill>
                <a:srgbClr val="AE002B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9" name="Freeform 15"/>
          <p:cNvSpPr/>
          <p:nvPr/>
        </p:nvSpPr>
        <p:spPr bwMode="auto">
          <a:xfrm>
            <a:off x="2487586" y="1240163"/>
            <a:ext cx="2915383" cy="2915383"/>
          </a:xfrm>
          <a:prstGeom prst="ellipse">
            <a:avLst/>
          </a:prstGeom>
          <a:solidFill>
            <a:schemeClr val="accent3"/>
          </a:solid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ctr" anchorCtr="1" compatLnSpc="1"/>
          <a:lstStyle/>
          <a:p>
            <a:endParaRPr lang="zh-CN" altLang="en-US" sz="8800" dirty="0">
              <a:solidFill>
                <a:srgbClr val="AE002B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30" name="Freeform 16"/>
          <p:cNvSpPr/>
          <p:nvPr/>
        </p:nvSpPr>
        <p:spPr bwMode="auto">
          <a:xfrm>
            <a:off x="2453931" y="4215300"/>
            <a:ext cx="1419742" cy="1417511"/>
          </a:xfrm>
          <a:prstGeom prst="roundRect">
            <a:avLst/>
          </a:prstGeom>
          <a:solidFill>
            <a:schemeClr val="accent3"/>
          </a:solidFill>
          <a:ln w="57150">
            <a:noFill/>
            <a:prstDash val="solid"/>
            <a:round/>
          </a:ln>
          <a:effectLst>
            <a:outerShdw blurRad="177800" dist="2032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128580" tIns="64290" rIns="128580" bIns="64290" numCol="1" anchor="t" anchorCtr="0" compatLnSpc="1"/>
          <a:lstStyle/>
          <a:p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903833" y="2670549"/>
            <a:ext cx="6618987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CN" altLang="en-US" sz="4400" b="1" cap="all" dirty="0">
                <a:solidFill>
                  <a:schemeClr val="accent3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微立体</a:t>
            </a:r>
            <a:r>
              <a:rPr lang="zh-CN" altLang="en-US" sz="4400" b="1" cap="all" dirty="0" smtClean="0">
                <a:solidFill>
                  <a:schemeClr val="accent3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创意</a:t>
            </a:r>
            <a:r>
              <a:rPr lang="zh-CN" altLang="en-US" sz="4400" b="1" cap="all" dirty="0" smtClean="0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项目作品</a:t>
            </a:r>
            <a:r>
              <a:rPr lang="zh-CN" altLang="en-US" sz="4400" b="1" cap="all" dirty="0" smtClean="0"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答辩</a:t>
            </a:r>
            <a:endParaRPr lang="zh-CN" altLang="en-US" sz="4400" b="1" cap="all" dirty="0"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</p:txBody>
      </p:sp>
      <p:pic>
        <p:nvPicPr>
          <p:cNvPr id="3" name="Could This Be Lov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 cstate="print"/>
          <a:stretch>
            <a:fillRect/>
          </a:stretch>
        </p:blipFill>
        <p:spPr>
          <a:xfrm>
            <a:off x="6124575" y="-1856283"/>
            <a:ext cx="609600" cy="609600"/>
          </a:xfrm>
          <a:prstGeom prst="rect">
            <a:avLst/>
          </a:prstGeom>
        </p:spPr>
      </p:pic>
      <p:sp>
        <p:nvSpPr>
          <p:cNvPr id="21" name="圆角矩形 20"/>
          <p:cNvSpPr/>
          <p:nvPr/>
        </p:nvSpPr>
        <p:spPr>
          <a:xfrm>
            <a:off x="6789420" y="3616325"/>
            <a:ext cx="4926330" cy="2559685"/>
          </a:xfrm>
          <a:prstGeom prst="round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 smtClean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221220" y="3881120"/>
            <a:ext cx="562229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 dirty="0" smtClean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汇报人：刘文峰     指导老师：张鹏飞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小组成员：孙俊阳</a:t>
            </a:r>
            <a:endParaRPr lang="zh-CN" altLang="en-US"/>
          </a:p>
          <a:p>
            <a:r>
              <a:rPr lang="en-US" altLang="zh-CN"/>
              <a:t>                      </a:t>
            </a:r>
            <a:r>
              <a:rPr lang="zh-CN" altLang="en-US"/>
              <a:t>魏前前</a:t>
            </a:r>
            <a:endParaRPr lang="zh-CN" altLang="en-US"/>
          </a:p>
          <a:p>
            <a:r>
              <a:rPr lang="en-US" altLang="zh-CN"/>
              <a:t>                      </a:t>
            </a:r>
            <a:r>
              <a:rPr lang="zh-CN" altLang="en-US"/>
              <a:t>李家祺</a:t>
            </a:r>
            <a:endParaRPr lang="zh-CN" altLang="en-US"/>
          </a:p>
          <a:p>
            <a:r>
              <a:rPr lang="en-US" altLang="zh-CN"/>
              <a:t>                      </a:t>
            </a:r>
            <a:r>
              <a:rPr lang="zh-CN" altLang="en-US"/>
              <a:t>周升富</a:t>
            </a:r>
            <a:endParaRPr lang="zh-CN" altLang="en-US"/>
          </a:p>
          <a:p>
            <a:r>
              <a:rPr lang="en-US" altLang="zh-CN"/>
              <a:t>                      </a:t>
            </a:r>
            <a:r>
              <a:rPr lang="zh-CN" altLang="en-US"/>
              <a:t>熊琪琪</a:t>
            </a:r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2474595" y="1240790"/>
            <a:ext cx="2928620" cy="2914650"/>
          </a:xfrm>
          <a:prstGeom prst="ellipse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500"/>
                            </p:stCondLst>
                            <p:childTnLst>
                              <p:par>
                                <p:cTn id="64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000"/>
                            </p:stCondLst>
                            <p:childTnLst>
                              <p:par>
                                <p:cTn id="72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4500"/>
                            </p:stCondLst>
                            <p:childTnLst>
                              <p:par>
                                <p:cTn id="7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1" dur="500" tmFilter="0, 0; .2, .5; .8, .5; 1, 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2" dur="250" autoRev="1" fill="hold"/>
                                        <p:tgtEl>
                                          <p:spTgt spid="1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numSld="999" showWhenStopped="0">
                <p:cTn id="8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bldLvl="0" animBg="1"/>
      <p:bldP spid="30" grpId="0" animBg="1"/>
      <p:bldP spid="17" grpId="0"/>
      <p:bldP spid="17" grpId="1"/>
      <p:bldP spid="21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92D05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03</a:t>
            </a:r>
            <a:endParaRPr lang="zh-CN" altLang="en-US" dirty="0">
              <a:solidFill>
                <a:srgbClr val="92D050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b="0" dirty="0">
                <a:solidFill>
                  <a:srgbClr val="92D05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主要</a:t>
            </a:r>
            <a:r>
              <a:rPr lang="zh-CN" altLang="en-US" b="0" dirty="0">
                <a:solidFill>
                  <a:srgbClr val="92D05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技术</a:t>
            </a:r>
            <a:endParaRPr lang="zh-CN" altLang="en-US" b="0" dirty="0">
              <a:solidFill>
                <a:srgbClr val="92D050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SpringBoot+HTML</a:t>
            </a: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搭建商城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endParaRPr lang="en-US" altLang="zh-CN" dirty="0" smtClean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r>
              <a:rPr lang="en-US" altLang="zh-CN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HDFS+</a:t>
            </a:r>
            <a:r>
              <a:rPr lang="en-US" altLang="zh-CN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SparkSQL</a:t>
            </a: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分析数据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r>
              <a:rPr lang="en-US" altLang="zh-CN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Echarts</a:t>
            </a: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数据</a:t>
            </a:r>
            <a:r>
              <a:rPr lang="en-US" altLang="zh-CN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 </a:t>
            </a: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可视化</a:t>
            </a: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处理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0">
        <p15:prstTrans prst="crush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7612786" y="1842900"/>
            <a:ext cx="1982980" cy="2403082"/>
            <a:chOff x="9683156" y="2245342"/>
            <a:chExt cx="1880262" cy="2278603"/>
          </a:xfrm>
          <a:effectLst>
            <a:outerShdw blurRad="368300" dir="13500000" sy="23000" kx="1200000" algn="br" rotWithShape="0">
              <a:prstClr val="black">
                <a:alpha val="25000"/>
              </a:prstClr>
            </a:outerShdw>
          </a:effectLst>
        </p:grpSpPr>
        <p:sp>
          <p:nvSpPr>
            <p:cNvPr id="64" name="Freeform 63"/>
            <p:cNvSpPr/>
            <p:nvPr/>
          </p:nvSpPr>
          <p:spPr bwMode="auto">
            <a:xfrm>
              <a:off x="9697382" y="2584406"/>
              <a:ext cx="1851810" cy="1939539"/>
            </a:xfrm>
            <a:custGeom>
              <a:avLst/>
              <a:gdLst>
                <a:gd name="T0" fmla="*/ 1516 w 1562"/>
                <a:gd name="T1" fmla="*/ 0 h 1636"/>
                <a:gd name="T2" fmla="*/ 1562 w 1562"/>
                <a:gd name="T3" fmla="*/ 11 h 1636"/>
                <a:gd name="T4" fmla="*/ 781 w 1562"/>
                <a:gd name="T5" fmla="*/ 1636 h 1636"/>
                <a:gd name="T6" fmla="*/ 0 w 1562"/>
                <a:gd name="T7" fmla="*/ 11 h 1636"/>
                <a:gd name="T8" fmla="*/ 57 w 1562"/>
                <a:gd name="T9" fmla="*/ 0 h 1636"/>
                <a:gd name="T10" fmla="*/ 1516 w 1562"/>
                <a:gd name="T11" fmla="*/ 0 h 1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2" h="1636">
                  <a:moveTo>
                    <a:pt x="1516" y="0"/>
                  </a:moveTo>
                  <a:lnTo>
                    <a:pt x="1562" y="11"/>
                  </a:lnTo>
                  <a:lnTo>
                    <a:pt x="781" y="1636"/>
                  </a:lnTo>
                  <a:lnTo>
                    <a:pt x="0" y="11"/>
                  </a:lnTo>
                  <a:lnTo>
                    <a:pt x="57" y="0"/>
                  </a:lnTo>
                  <a:lnTo>
                    <a:pt x="15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65" name="Oval 6"/>
            <p:cNvSpPr>
              <a:spLocks noChangeArrowheads="1"/>
            </p:cNvSpPr>
            <p:nvPr/>
          </p:nvSpPr>
          <p:spPr bwMode="auto">
            <a:xfrm>
              <a:off x="9683156" y="2245342"/>
              <a:ext cx="1880262" cy="610552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3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6800000" scaled="0"/>
            </a:gradFill>
            <a:ln>
              <a:noFill/>
            </a:ln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4900248" y="2257375"/>
            <a:ext cx="1982980" cy="2403082"/>
            <a:chOff x="4666657" y="2245342"/>
            <a:chExt cx="1880262" cy="2278603"/>
          </a:xfrm>
          <a:effectLst>
            <a:outerShdw blurRad="368300" dir="13500000" sy="23000" kx="1200000" algn="br" rotWithShape="0">
              <a:prstClr val="black">
                <a:alpha val="25000"/>
              </a:prstClr>
            </a:outerShdw>
          </a:effectLst>
        </p:grpSpPr>
        <p:sp>
          <p:nvSpPr>
            <p:cNvPr id="67" name="Freeform 66"/>
            <p:cNvSpPr/>
            <p:nvPr/>
          </p:nvSpPr>
          <p:spPr bwMode="auto">
            <a:xfrm>
              <a:off x="4680883" y="2584406"/>
              <a:ext cx="1851810" cy="1939539"/>
            </a:xfrm>
            <a:custGeom>
              <a:avLst/>
              <a:gdLst>
                <a:gd name="T0" fmla="*/ 1516 w 1562"/>
                <a:gd name="T1" fmla="*/ 0 h 1636"/>
                <a:gd name="T2" fmla="*/ 1562 w 1562"/>
                <a:gd name="T3" fmla="*/ 11 h 1636"/>
                <a:gd name="T4" fmla="*/ 781 w 1562"/>
                <a:gd name="T5" fmla="*/ 1636 h 1636"/>
                <a:gd name="T6" fmla="*/ 0 w 1562"/>
                <a:gd name="T7" fmla="*/ 11 h 1636"/>
                <a:gd name="T8" fmla="*/ 57 w 1562"/>
                <a:gd name="T9" fmla="*/ 0 h 1636"/>
                <a:gd name="T10" fmla="*/ 1516 w 1562"/>
                <a:gd name="T11" fmla="*/ 0 h 1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2" h="1636">
                  <a:moveTo>
                    <a:pt x="1516" y="0"/>
                  </a:moveTo>
                  <a:lnTo>
                    <a:pt x="1562" y="11"/>
                  </a:lnTo>
                  <a:lnTo>
                    <a:pt x="781" y="1636"/>
                  </a:lnTo>
                  <a:lnTo>
                    <a:pt x="0" y="11"/>
                  </a:lnTo>
                  <a:lnTo>
                    <a:pt x="57" y="0"/>
                  </a:lnTo>
                  <a:lnTo>
                    <a:pt x="15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29" name="Oval 6"/>
            <p:cNvSpPr>
              <a:spLocks noChangeArrowheads="1"/>
            </p:cNvSpPr>
            <p:nvPr/>
          </p:nvSpPr>
          <p:spPr bwMode="auto">
            <a:xfrm>
              <a:off x="4666657" y="2245342"/>
              <a:ext cx="1880262" cy="610552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3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6800000" scaled="0"/>
            </a:gradFill>
            <a:ln>
              <a:noFill/>
            </a:ln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2107946" y="2722488"/>
            <a:ext cx="1982980" cy="2403082"/>
            <a:chOff x="7146332" y="2245342"/>
            <a:chExt cx="1880262" cy="2278603"/>
          </a:xfrm>
          <a:effectLst>
            <a:outerShdw blurRad="368300" dir="13500000" sy="23000" kx="1200000" algn="br" rotWithShape="0">
              <a:prstClr val="black">
                <a:alpha val="25000"/>
              </a:prstClr>
            </a:outerShdw>
          </a:effectLst>
        </p:grpSpPr>
        <p:sp>
          <p:nvSpPr>
            <p:cNvPr id="131" name="Freeform 130"/>
            <p:cNvSpPr/>
            <p:nvPr/>
          </p:nvSpPr>
          <p:spPr bwMode="auto">
            <a:xfrm>
              <a:off x="7160558" y="2584406"/>
              <a:ext cx="1851810" cy="1939539"/>
            </a:xfrm>
            <a:custGeom>
              <a:avLst/>
              <a:gdLst>
                <a:gd name="T0" fmla="*/ 1516 w 1562"/>
                <a:gd name="T1" fmla="*/ 0 h 1636"/>
                <a:gd name="T2" fmla="*/ 1562 w 1562"/>
                <a:gd name="T3" fmla="*/ 11 h 1636"/>
                <a:gd name="T4" fmla="*/ 781 w 1562"/>
                <a:gd name="T5" fmla="*/ 1636 h 1636"/>
                <a:gd name="T6" fmla="*/ 0 w 1562"/>
                <a:gd name="T7" fmla="*/ 11 h 1636"/>
                <a:gd name="T8" fmla="*/ 57 w 1562"/>
                <a:gd name="T9" fmla="*/ 0 h 1636"/>
                <a:gd name="T10" fmla="*/ 1516 w 1562"/>
                <a:gd name="T11" fmla="*/ 0 h 1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2" h="1636">
                  <a:moveTo>
                    <a:pt x="1516" y="0"/>
                  </a:moveTo>
                  <a:lnTo>
                    <a:pt x="1562" y="11"/>
                  </a:lnTo>
                  <a:lnTo>
                    <a:pt x="781" y="1636"/>
                  </a:lnTo>
                  <a:lnTo>
                    <a:pt x="0" y="11"/>
                  </a:lnTo>
                  <a:lnTo>
                    <a:pt x="57" y="0"/>
                  </a:lnTo>
                  <a:lnTo>
                    <a:pt x="15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32" name="Oval 6"/>
            <p:cNvSpPr>
              <a:spLocks noChangeArrowheads="1"/>
            </p:cNvSpPr>
            <p:nvPr/>
          </p:nvSpPr>
          <p:spPr bwMode="auto">
            <a:xfrm>
              <a:off x="7146332" y="2245342"/>
              <a:ext cx="1880262" cy="610552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3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6800000" scaled="0"/>
            </a:gradFill>
            <a:ln>
              <a:noFill/>
            </a:ln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sp>
        <p:nvSpPr>
          <p:cNvPr id="133" name="TextBox 132"/>
          <p:cNvSpPr txBox="1"/>
          <p:nvPr/>
        </p:nvSpPr>
        <p:spPr>
          <a:xfrm>
            <a:off x="2941625" y="2653308"/>
            <a:ext cx="401071" cy="48814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id-ID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01</a:t>
            </a:r>
            <a:endParaRPr lang="id-ID" sz="2400" b="1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134" name="TextBox 133"/>
          <p:cNvSpPr txBox="1"/>
          <p:nvPr/>
        </p:nvSpPr>
        <p:spPr>
          <a:xfrm>
            <a:off x="5626939" y="2188592"/>
            <a:ext cx="465191" cy="48814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id-ID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02</a:t>
            </a:r>
            <a:endParaRPr lang="id-ID" sz="2400" b="1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135" name="TextBox 134"/>
          <p:cNvSpPr txBox="1"/>
          <p:nvPr/>
        </p:nvSpPr>
        <p:spPr>
          <a:xfrm>
            <a:off x="8337873" y="1803479"/>
            <a:ext cx="470000" cy="48814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id-ID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03</a:t>
            </a:r>
            <a:endParaRPr lang="id-ID" sz="2400" b="1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136" name="Freeform 135"/>
          <p:cNvSpPr>
            <a:spLocks noEditPoints="1"/>
          </p:cNvSpPr>
          <p:nvPr/>
        </p:nvSpPr>
        <p:spPr bwMode="auto">
          <a:xfrm>
            <a:off x="8441919" y="3029437"/>
            <a:ext cx="345000" cy="242802"/>
          </a:xfrm>
          <a:custGeom>
            <a:avLst/>
            <a:gdLst>
              <a:gd name="T0" fmla="*/ 0 w 530"/>
              <a:gd name="T1" fmla="*/ 373 h 373"/>
              <a:gd name="T2" fmla="*/ 530 w 530"/>
              <a:gd name="T3" fmla="*/ 373 h 373"/>
              <a:gd name="T4" fmla="*/ 530 w 530"/>
              <a:gd name="T5" fmla="*/ 0 h 373"/>
              <a:gd name="T6" fmla="*/ 0 w 530"/>
              <a:gd name="T7" fmla="*/ 0 h 373"/>
              <a:gd name="T8" fmla="*/ 0 w 530"/>
              <a:gd name="T9" fmla="*/ 373 h 373"/>
              <a:gd name="T10" fmla="*/ 510 w 530"/>
              <a:gd name="T11" fmla="*/ 36 h 373"/>
              <a:gd name="T12" fmla="*/ 343 w 530"/>
              <a:gd name="T13" fmla="*/ 183 h 373"/>
              <a:gd name="T14" fmla="*/ 510 w 530"/>
              <a:gd name="T15" fmla="*/ 337 h 373"/>
              <a:gd name="T16" fmla="*/ 510 w 530"/>
              <a:gd name="T17" fmla="*/ 354 h 373"/>
              <a:gd name="T18" fmla="*/ 321 w 530"/>
              <a:gd name="T19" fmla="*/ 200 h 373"/>
              <a:gd name="T20" fmla="*/ 264 w 530"/>
              <a:gd name="T21" fmla="*/ 248 h 373"/>
              <a:gd name="T22" fmla="*/ 206 w 530"/>
              <a:gd name="T23" fmla="*/ 200 h 373"/>
              <a:gd name="T24" fmla="*/ 17 w 530"/>
              <a:gd name="T25" fmla="*/ 354 h 373"/>
              <a:gd name="T26" fmla="*/ 17 w 530"/>
              <a:gd name="T27" fmla="*/ 337 h 373"/>
              <a:gd name="T28" fmla="*/ 187 w 530"/>
              <a:gd name="T29" fmla="*/ 183 h 373"/>
              <a:gd name="T30" fmla="*/ 17 w 530"/>
              <a:gd name="T31" fmla="*/ 36 h 373"/>
              <a:gd name="T32" fmla="*/ 17 w 530"/>
              <a:gd name="T33" fmla="*/ 19 h 373"/>
              <a:gd name="T34" fmla="*/ 264 w 530"/>
              <a:gd name="T35" fmla="*/ 195 h 373"/>
              <a:gd name="T36" fmla="*/ 510 w 530"/>
              <a:gd name="T37" fmla="*/ 19 h 373"/>
              <a:gd name="T38" fmla="*/ 510 w 530"/>
              <a:gd name="T39" fmla="*/ 36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30" h="373">
                <a:moveTo>
                  <a:pt x="0" y="373"/>
                </a:moveTo>
                <a:lnTo>
                  <a:pt x="530" y="373"/>
                </a:lnTo>
                <a:lnTo>
                  <a:pt x="530" y="0"/>
                </a:lnTo>
                <a:lnTo>
                  <a:pt x="0" y="0"/>
                </a:lnTo>
                <a:lnTo>
                  <a:pt x="0" y="373"/>
                </a:lnTo>
                <a:close/>
                <a:moveTo>
                  <a:pt x="510" y="36"/>
                </a:moveTo>
                <a:lnTo>
                  <a:pt x="343" y="183"/>
                </a:lnTo>
                <a:lnTo>
                  <a:pt x="510" y="337"/>
                </a:lnTo>
                <a:lnTo>
                  <a:pt x="510" y="354"/>
                </a:lnTo>
                <a:lnTo>
                  <a:pt x="321" y="200"/>
                </a:lnTo>
                <a:lnTo>
                  <a:pt x="264" y="248"/>
                </a:lnTo>
                <a:lnTo>
                  <a:pt x="206" y="200"/>
                </a:lnTo>
                <a:lnTo>
                  <a:pt x="17" y="354"/>
                </a:lnTo>
                <a:lnTo>
                  <a:pt x="17" y="337"/>
                </a:lnTo>
                <a:lnTo>
                  <a:pt x="187" y="183"/>
                </a:lnTo>
                <a:lnTo>
                  <a:pt x="17" y="36"/>
                </a:lnTo>
                <a:lnTo>
                  <a:pt x="17" y="19"/>
                </a:lnTo>
                <a:lnTo>
                  <a:pt x="264" y="195"/>
                </a:lnTo>
                <a:lnTo>
                  <a:pt x="510" y="19"/>
                </a:lnTo>
                <a:lnTo>
                  <a:pt x="510" y="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6435" tIns="48218" rIns="96435" bIns="48218" numCol="1" anchor="t" anchorCtr="0" compatLnSpc="1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id-ID" sz="80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137" name="Freeform 136"/>
          <p:cNvSpPr>
            <a:spLocks noEditPoints="1"/>
          </p:cNvSpPr>
          <p:nvPr/>
        </p:nvSpPr>
        <p:spPr bwMode="auto">
          <a:xfrm>
            <a:off x="5762833" y="3360269"/>
            <a:ext cx="327095" cy="326485"/>
          </a:xfrm>
          <a:custGeom>
            <a:avLst/>
            <a:gdLst>
              <a:gd name="T0" fmla="*/ 120 w 223"/>
              <a:gd name="T1" fmla="*/ 86 h 223"/>
              <a:gd name="T2" fmla="*/ 120 w 223"/>
              <a:gd name="T3" fmla="*/ 69 h 223"/>
              <a:gd name="T4" fmla="*/ 163 w 223"/>
              <a:gd name="T5" fmla="*/ 69 h 223"/>
              <a:gd name="T6" fmla="*/ 163 w 223"/>
              <a:gd name="T7" fmla="*/ 0 h 223"/>
              <a:gd name="T8" fmla="*/ 60 w 223"/>
              <a:gd name="T9" fmla="*/ 0 h 223"/>
              <a:gd name="T10" fmla="*/ 60 w 223"/>
              <a:gd name="T11" fmla="*/ 69 h 223"/>
              <a:gd name="T12" fmla="*/ 103 w 223"/>
              <a:gd name="T13" fmla="*/ 69 h 223"/>
              <a:gd name="T14" fmla="*/ 103 w 223"/>
              <a:gd name="T15" fmla="*/ 86 h 223"/>
              <a:gd name="T16" fmla="*/ 43 w 223"/>
              <a:gd name="T17" fmla="*/ 86 h 223"/>
              <a:gd name="T18" fmla="*/ 43 w 223"/>
              <a:gd name="T19" fmla="*/ 78 h 223"/>
              <a:gd name="T20" fmla="*/ 18 w 223"/>
              <a:gd name="T21" fmla="*/ 78 h 223"/>
              <a:gd name="T22" fmla="*/ 18 w 223"/>
              <a:gd name="T23" fmla="*/ 86 h 223"/>
              <a:gd name="T24" fmla="*/ 0 w 223"/>
              <a:gd name="T25" fmla="*/ 86 h 223"/>
              <a:gd name="T26" fmla="*/ 0 w 223"/>
              <a:gd name="T27" fmla="*/ 223 h 223"/>
              <a:gd name="T28" fmla="*/ 223 w 223"/>
              <a:gd name="T29" fmla="*/ 223 h 223"/>
              <a:gd name="T30" fmla="*/ 223 w 223"/>
              <a:gd name="T31" fmla="*/ 86 h 223"/>
              <a:gd name="T32" fmla="*/ 120 w 223"/>
              <a:gd name="T33" fmla="*/ 86 h 223"/>
              <a:gd name="T34" fmla="*/ 69 w 223"/>
              <a:gd name="T35" fmla="*/ 9 h 223"/>
              <a:gd name="T36" fmla="*/ 155 w 223"/>
              <a:gd name="T37" fmla="*/ 9 h 223"/>
              <a:gd name="T38" fmla="*/ 155 w 223"/>
              <a:gd name="T39" fmla="*/ 60 h 223"/>
              <a:gd name="T40" fmla="*/ 69 w 223"/>
              <a:gd name="T41" fmla="*/ 60 h 223"/>
              <a:gd name="T42" fmla="*/ 69 w 223"/>
              <a:gd name="T43" fmla="*/ 9 h 223"/>
              <a:gd name="T44" fmla="*/ 112 w 223"/>
              <a:gd name="T45" fmla="*/ 198 h 223"/>
              <a:gd name="T46" fmla="*/ 69 w 223"/>
              <a:gd name="T47" fmla="*/ 155 h 223"/>
              <a:gd name="T48" fmla="*/ 112 w 223"/>
              <a:gd name="T49" fmla="*/ 112 h 223"/>
              <a:gd name="T50" fmla="*/ 155 w 223"/>
              <a:gd name="T51" fmla="*/ 155 h 223"/>
              <a:gd name="T52" fmla="*/ 112 w 223"/>
              <a:gd name="T53" fmla="*/ 198 h 223"/>
              <a:gd name="T54" fmla="*/ 206 w 223"/>
              <a:gd name="T55" fmla="*/ 112 h 223"/>
              <a:gd name="T56" fmla="*/ 180 w 223"/>
              <a:gd name="T57" fmla="*/ 112 h 223"/>
              <a:gd name="T58" fmla="*/ 180 w 223"/>
              <a:gd name="T59" fmla="*/ 103 h 223"/>
              <a:gd name="T60" fmla="*/ 206 w 223"/>
              <a:gd name="T61" fmla="*/ 103 h 223"/>
              <a:gd name="T62" fmla="*/ 206 w 223"/>
              <a:gd name="T63" fmla="*/ 112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23" h="223">
                <a:moveTo>
                  <a:pt x="120" y="86"/>
                </a:moveTo>
                <a:cubicBezTo>
                  <a:pt x="120" y="69"/>
                  <a:pt x="120" y="69"/>
                  <a:pt x="120" y="69"/>
                </a:cubicBezTo>
                <a:cubicBezTo>
                  <a:pt x="163" y="69"/>
                  <a:pt x="163" y="69"/>
                  <a:pt x="163" y="69"/>
                </a:cubicBezTo>
                <a:cubicBezTo>
                  <a:pt x="163" y="0"/>
                  <a:pt x="163" y="0"/>
                  <a:pt x="163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0" y="69"/>
                  <a:pt x="60" y="69"/>
                  <a:pt x="60" y="69"/>
                </a:cubicBezTo>
                <a:cubicBezTo>
                  <a:pt x="103" y="69"/>
                  <a:pt x="103" y="69"/>
                  <a:pt x="103" y="69"/>
                </a:cubicBezTo>
                <a:cubicBezTo>
                  <a:pt x="103" y="86"/>
                  <a:pt x="103" y="86"/>
                  <a:pt x="103" y="86"/>
                </a:cubicBezTo>
                <a:cubicBezTo>
                  <a:pt x="43" y="86"/>
                  <a:pt x="43" y="86"/>
                  <a:pt x="43" y="86"/>
                </a:cubicBezTo>
                <a:cubicBezTo>
                  <a:pt x="43" y="78"/>
                  <a:pt x="43" y="78"/>
                  <a:pt x="43" y="78"/>
                </a:cubicBezTo>
                <a:cubicBezTo>
                  <a:pt x="18" y="78"/>
                  <a:pt x="18" y="78"/>
                  <a:pt x="18" y="78"/>
                </a:cubicBezTo>
                <a:cubicBezTo>
                  <a:pt x="18" y="86"/>
                  <a:pt x="18" y="86"/>
                  <a:pt x="1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223"/>
                  <a:pt x="0" y="223"/>
                  <a:pt x="0" y="223"/>
                </a:cubicBezTo>
                <a:cubicBezTo>
                  <a:pt x="223" y="223"/>
                  <a:pt x="223" y="223"/>
                  <a:pt x="223" y="223"/>
                </a:cubicBezTo>
                <a:cubicBezTo>
                  <a:pt x="223" y="86"/>
                  <a:pt x="223" y="86"/>
                  <a:pt x="223" y="86"/>
                </a:cubicBezTo>
                <a:cubicBezTo>
                  <a:pt x="120" y="86"/>
                  <a:pt x="120" y="86"/>
                  <a:pt x="120" y="86"/>
                </a:cubicBezTo>
                <a:moveTo>
                  <a:pt x="69" y="9"/>
                </a:moveTo>
                <a:cubicBezTo>
                  <a:pt x="155" y="9"/>
                  <a:pt x="155" y="9"/>
                  <a:pt x="155" y="9"/>
                </a:cubicBezTo>
                <a:cubicBezTo>
                  <a:pt x="155" y="60"/>
                  <a:pt x="155" y="60"/>
                  <a:pt x="155" y="60"/>
                </a:cubicBezTo>
                <a:cubicBezTo>
                  <a:pt x="69" y="60"/>
                  <a:pt x="69" y="60"/>
                  <a:pt x="69" y="60"/>
                </a:cubicBezTo>
                <a:lnTo>
                  <a:pt x="69" y="9"/>
                </a:lnTo>
                <a:close/>
                <a:moveTo>
                  <a:pt x="112" y="198"/>
                </a:moveTo>
                <a:cubicBezTo>
                  <a:pt x="88" y="198"/>
                  <a:pt x="69" y="178"/>
                  <a:pt x="69" y="155"/>
                </a:cubicBezTo>
                <a:cubicBezTo>
                  <a:pt x="69" y="131"/>
                  <a:pt x="88" y="112"/>
                  <a:pt x="112" y="112"/>
                </a:cubicBezTo>
                <a:cubicBezTo>
                  <a:pt x="136" y="112"/>
                  <a:pt x="155" y="131"/>
                  <a:pt x="155" y="155"/>
                </a:cubicBezTo>
                <a:cubicBezTo>
                  <a:pt x="155" y="178"/>
                  <a:pt x="136" y="198"/>
                  <a:pt x="112" y="198"/>
                </a:cubicBezTo>
                <a:moveTo>
                  <a:pt x="206" y="112"/>
                </a:moveTo>
                <a:cubicBezTo>
                  <a:pt x="180" y="112"/>
                  <a:pt x="180" y="112"/>
                  <a:pt x="180" y="112"/>
                </a:cubicBezTo>
                <a:cubicBezTo>
                  <a:pt x="180" y="103"/>
                  <a:pt x="180" y="103"/>
                  <a:pt x="180" y="103"/>
                </a:cubicBezTo>
                <a:cubicBezTo>
                  <a:pt x="206" y="103"/>
                  <a:pt x="206" y="103"/>
                  <a:pt x="206" y="103"/>
                </a:cubicBezTo>
                <a:lnTo>
                  <a:pt x="206" y="1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6435" tIns="48218" rIns="96435" bIns="48218" numCol="1" anchor="t" anchorCtr="0" compatLnSpc="1"/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id-ID" sz="80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grpSp>
        <p:nvGrpSpPr>
          <p:cNvPr id="138" name="Group 137"/>
          <p:cNvGrpSpPr/>
          <p:nvPr/>
        </p:nvGrpSpPr>
        <p:grpSpPr>
          <a:xfrm flipH="1">
            <a:off x="2867382" y="3825236"/>
            <a:ext cx="414854" cy="420746"/>
            <a:chOff x="1909763" y="950913"/>
            <a:chExt cx="782637" cy="793750"/>
          </a:xfrm>
          <a:solidFill>
            <a:schemeClr val="bg1"/>
          </a:solidFill>
        </p:grpSpPr>
        <p:sp>
          <p:nvSpPr>
            <p:cNvPr id="139" name="Freeform 59"/>
            <p:cNvSpPr>
              <a:spLocks noEditPoints="1"/>
            </p:cNvSpPr>
            <p:nvPr/>
          </p:nvSpPr>
          <p:spPr bwMode="auto">
            <a:xfrm>
              <a:off x="1909763" y="1204913"/>
              <a:ext cx="539750" cy="539750"/>
            </a:xfrm>
            <a:custGeom>
              <a:avLst/>
              <a:gdLst>
                <a:gd name="T0" fmla="*/ 0 w 340"/>
                <a:gd name="T1" fmla="*/ 340 h 340"/>
                <a:gd name="T2" fmla="*/ 340 w 340"/>
                <a:gd name="T3" fmla="*/ 340 h 340"/>
                <a:gd name="T4" fmla="*/ 340 w 340"/>
                <a:gd name="T5" fmla="*/ 0 h 340"/>
                <a:gd name="T6" fmla="*/ 0 w 340"/>
                <a:gd name="T7" fmla="*/ 0 h 340"/>
                <a:gd name="T8" fmla="*/ 0 w 340"/>
                <a:gd name="T9" fmla="*/ 340 h 340"/>
                <a:gd name="T10" fmla="*/ 304 w 340"/>
                <a:gd name="T11" fmla="*/ 251 h 340"/>
                <a:gd name="T12" fmla="*/ 35 w 340"/>
                <a:gd name="T13" fmla="*/ 251 h 340"/>
                <a:gd name="T14" fmla="*/ 35 w 340"/>
                <a:gd name="T15" fmla="*/ 36 h 340"/>
                <a:gd name="T16" fmla="*/ 304 w 340"/>
                <a:gd name="T17" fmla="*/ 36 h 340"/>
                <a:gd name="T18" fmla="*/ 304 w 340"/>
                <a:gd name="T19" fmla="*/ 251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0" h="340">
                  <a:moveTo>
                    <a:pt x="0" y="340"/>
                  </a:moveTo>
                  <a:lnTo>
                    <a:pt x="340" y="340"/>
                  </a:lnTo>
                  <a:lnTo>
                    <a:pt x="340" y="0"/>
                  </a:lnTo>
                  <a:lnTo>
                    <a:pt x="0" y="0"/>
                  </a:lnTo>
                  <a:lnTo>
                    <a:pt x="0" y="340"/>
                  </a:lnTo>
                  <a:close/>
                  <a:moveTo>
                    <a:pt x="304" y="251"/>
                  </a:moveTo>
                  <a:lnTo>
                    <a:pt x="35" y="251"/>
                  </a:lnTo>
                  <a:lnTo>
                    <a:pt x="35" y="36"/>
                  </a:lnTo>
                  <a:lnTo>
                    <a:pt x="304" y="36"/>
                  </a:lnTo>
                  <a:lnTo>
                    <a:pt x="304" y="2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140" name="Freeform 60"/>
            <p:cNvSpPr/>
            <p:nvPr/>
          </p:nvSpPr>
          <p:spPr bwMode="auto">
            <a:xfrm>
              <a:off x="2060575" y="950913"/>
              <a:ext cx="631825" cy="569913"/>
            </a:xfrm>
            <a:custGeom>
              <a:avLst/>
              <a:gdLst>
                <a:gd name="T0" fmla="*/ 334 w 398"/>
                <a:gd name="T1" fmla="*/ 0 h 359"/>
                <a:gd name="T2" fmla="*/ 0 w 398"/>
                <a:gd name="T3" fmla="*/ 64 h 359"/>
                <a:gd name="T4" fmla="*/ 15 w 398"/>
                <a:gd name="T5" fmla="*/ 143 h 359"/>
                <a:gd name="T6" fmla="*/ 51 w 398"/>
                <a:gd name="T7" fmla="*/ 143 h 359"/>
                <a:gd name="T8" fmla="*/ 41 w 398"/>
                <a:gd name="T9" fmla="*/ 93 h 359"/>
                <a:gd name="T10" fmla="*/ 305 w 398"/>
                <a:gd name="T11" fmla="*/ 40 h 359"/>
                <a:gd name="T12" fmla="*/ 346 w 398"/>
                <a:gd name="T13" fmla="*/ 251 h 359"/>
                <a:gd name="T14" fmla="*/ 262 w 398"/>
                <a:gd name="T15" fmla="*/ 268 h 359"/>
                <a:gd name="T16" fmla="*/ 262 w 398"/>
                <a:gd name="T17" fmla="*/ 359 h 359"/>
                <a:gd name="T18" fmla="*/ 398 w 398"/>
                <a:gd name="T19" fmla="*/ 332 h 359"/>
                <a:gd name="T20" fmla="*/ 334 w 398"/>
                <a:gd name="T21" fmla="*/ 0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8" h="359">
                  <a:moveTo>
                    <a:pt x="334" y="0"/>
                  </a:moveTo>
                  <a:lnTo>
                    <a:pt x="0" y="64"/>
                  </a:lnTo>
                  <a:lnTo>
                    <a:pt x="15" y="143"/>
                  </a:lnTo>
                  <a:lnTo>
                    <a:pt x="51" y="143"/>
                  </a:lnTo>
                  <a:lnTo>
                    <a:pt x="41" y="93"/>
                  </a:lnTo>
                  <a:lnTo>
                    <a:pt x="305" y="40"/>
                  </a:lnTo>
                  <a:lnTo>
                    <a:pt x="346" y="251"/>
                  </a:lnTo>
                  <a:lnTo>
                    <a:pt x="262" y="268"/>
                  </a:lnTo>
                  <a:lnTo>
                    <a:pt x="262" y="359"/>
                  </a:lnTo>
                  <a:lnTo>
                    <a:pt x="398" y="332"/>
                  </a:lnTo>
                  <a:lnTo>
                    <a:pt x="3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6435" tIns="48218" rIns="96435" bIns="48218" numCol="1" anchor="t" anchorCtr="0" compatLnSpc="1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cxnSp>
        <p:nvCxnSpPr>
          <p:cNvPr id="144" name="Straight Connector 143"/>
          <p:cNvCxnSpPr/>
          <p:nvPr/>
        </p:nvCxnSpPr>
        <p:spPr>
          <a:xfrm>
            <a:off x="3516075" y="6035199"/>
            <a:ext cx="1782933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/>
          <p:cNvSpPr txBox="1"/>
          <p:nvPr/>
        </p:nvSpPr>
        <p:spPr>
          <a:xfrm>
            <a:off x="3601720" y="5038725"/>
            <a:ext cx="1856105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SpringBoot+HTML</a:t>
            </a:r>
            <a:endParaRPr lang="id-ID" sz="1400" b="1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146" name="TextBox 145"/>
          <p:cNvSpPr txBox="1"/>
          <p:nvPr/>
        </p:nvSpPr>
        <p:spPr>
          <a:xfrm>
            <a:off x="3624196" y="5387847"/>
            <a:ext cx="1811361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 b="1" dirty="0" smtClean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搭建商城框架，构建商品</a:t>
            </a:r>
            <a:r>
              <a:rPr lang="zh-CN" altLang="en-US" sz="1200" b="1" dirty="0" smtClean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界面</a:t>
            </a:r>
            <a:endParaRPr lang="zh-CN" altLang="en-US" sz="1200" b="1" dirty="0" smtClean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cxnSp>
        <p:nvCxnSpPr>
          <p:cNvPr id="147" name="Straight Connector 146"/>
          <p:cNvCxnSpPr/>
          <p:nvPr/>
        </p:nvCxnSpPr>
        <p:spPr>
          <a:xfrm flipH="1" flipV="1">
            <a:off x="3516075" y="4806379"/>
            <a:ext cx="0" cy="1226512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>
            <a:off x="6427976" y="5501301"/>
            <a:ext cx="1782933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/>
          <p:cNvSpPr txBox="1"/>
          <p:nvPr/>
        </p:nvSpPr>
        <p:spPr>
          <a:xfrm>
            <a:off x="6465801" y="4504971"/>
            <a:ext cx="1538524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HDFS+SparkSQL</a:t>
            </a:r>
            <a:endParaRPr lang="id-ID" sz="1400" b="1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6465801" y="4848234"/>
            <a:ext cx="1811361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采集数据信息，用分布式系统进行分析</a:t>
            </a:r>
            <a:endParaRPr lang="zh-CN" altLang="en-US" sz="1200" dirty="0" smtClean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cxnSp>
        <p:nvCxnSpPr>
          <p:cNvPr id="151" name="Straight Connector 150"/>
          <p:cNvCxnSpPr/>
          <p:nvPr/>
        </p:nvCxnSpPr>
        <p:spPr>
          <a:xfrm flipH="1" flipV="1">
            <a:off x="6427975" y="4272481"/>
            <a:ext cx="0" cy="1226512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9160799" y="5022854"/>
            <a:ext cx="1782933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/>
          <p:cNvSpPr txBox="1"/>
          <p:nvPr/>
        </p:nvSpPr>
        <p:spPr>
          <a:xfrm>
            <a:off x="9198625" y="4026524"/>
            <a:ext cx="1538524" cy="349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1400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Echarts</a:t>
            </a:r>
            <a:endParaRPr lang="id-ID" sz="1400" b="1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154" name="TextBox 153"/>
          <p:cNvSpPr txBox="1"/>
          <p:nvPr/>
        </p:nvSpPr>
        <p:spPr>
          <a:xfrm>
            <a:off x="9165605" y="4366613"/>
            <a:ext cx="1811361" cy="53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 smtClean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分析数据可视化展示给用户</a:t>
            </a:r>
            <a:endParaRPr lang="zh-CN" altLang="en-US" sz="1200" dirty="0" smtClean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cxnSp>
        <p:nvCxnSpPr>
          <p:cNvPr id="155" name="Straight Connector 154"/>
          <p:cNvCxnSpPr/>
          <p:nvPr/>
        </p:nvCxnSpPr>
        <p:spPr>
          <a:xfrm flipH="1" flipV="1">
            <a:off x="9160799" y="3794034"/>
            <a:ext cx="0" cy="1226512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课题背景及内容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flip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00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000"/>
                            </p:stCondLst>
                            <p:childTnLst>
                              <p:par>
                                <p:cTn id="8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500"/>
                            </p:stCondLst>
                            <p:childTnLst>
                              <p:par>
                                <p:cTn id="8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70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" grpId="0"/>
      <p:bldP spid="134" grpId="0"/>
      <p:bldP spid="135" grpId="0"/>
      <p:bldP spid="136" grpId="0" animBg="1"/>
      <p:bldP spid="137" grpId="0" animBg="1"/>
      <p:bldP spid="145" grpId="0"/>
      <p:bldP spid="146" grpId="0"/>
      <p:bldP spid="149" grpId="0"/>
      <p:bldP spid="150" grpId="0"/>
      <p:bldP spid="153" grpId="0"/>
      <p:bldP spid="15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 smtClean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04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实验数据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实验数据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研究成果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0">
        <p15:prstTrans prst="crush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53"/>
          <p:cNvSpPr/>
          <p:nvPr/>
        </p:nvSpPr>
        <p:spPr>
          <a:xfrm>
            <a:off x="8229600" y="2232660"/>
            <a:ext cx="3904615" cy="29889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8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   </a:t>
            </a:r>
            <a:r>
              <a:rPr lang="zh-CN" altLang="en-US" sz="18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注册账号，生成用户信息，将用户数</a:t>
            </a:r>
            <a:endParaRPr lang="zh-CN" altLang="en-US" sz="1800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  <a:p>
            <a:pPr>
              <a:lnSpc>
                <a:spcPct val="120000"/>
              </a:lnSpc>
            </a:pPr>
            <a:endParaRPr lang="zh-CN" altLang="en-US" sz="1800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18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据存到</a:t>
            </a:r>
            <a:r>
              <a:rPr lang="en-US" altLang="zh-CN" sz="18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MySQL</a:t>
            </a:r>
            <a:r>
              <a:rPr lang="zh-CN" altLang="en-US" sz="18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中，标识每个用户的</a:t>
            </a:r>
            <a:r>
              <a:rPr lang="en-US" altLang="zh-CN" sz="18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id</a:t>
            </a:r>
            <a:r>
              <a:rPr lang="zh-CN" altLang="en-US" sz="18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和</a:t>
            </a:r>
            <a:endParaRPr lang="zh-CN" altLang="en-US" sz="1800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  <a:p>
            <a:pPr>
              <a:lnSpc>
                <a:spcPct val="120000"/>
              </a:lnSpc>
            </a:pPr>
            <a:endParaRPr lang="zh-CN" altLang="en-US" sz="1800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18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用户地址，用户手机号码。</a:t>
            </a:r>
            <a:endParaRPr lang="zh-CN" altLang="en-US" sz="1800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  <a:p>
            <a:pPr>
              <a:lnSpc>
                <a:spcPct val="120000"/>
              </a:lnSpc>
            </a:pPr>
            <a:endParaRPr lang="zh-CN" altLang="en-US" sz="1800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18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  </a:t>
            </a:r>
            <a:r>
              <a:rPr lang="zh-CN" altLang="en-US" sz="18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用</a:t>
            </a:r>
            <a:r>
              <a:rPr lang="en-US" altLang="zh-CN" sz="18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SparkSqL处理结构化数据</a:t>
            </a:r>
            <a:r>
              <a:rPr lang="zh-CN" altLang="en-US" sz="18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，分析客</a:t>
            </a:r>
            <a:endParaRPr lang="zh-CN" altLang="en-US" sz="1800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  <a:p>
            <a:pPr>
              <a:lnSpc>
                <a:spcPct val="120000"/>
              </a:lnSpc>
            </a:pPr>
            <a:endParaRPr lang="zh-CN" altLang="en-US" sz="1800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1800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户喜爱的商品，订单销量等信息。</a:t>
            </a:r>
            <a:endParaRPr lang="zh-CN" altLang="en-US" sz="1800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实验数据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pic>
        <p:nvPicPr>
          <p:cNvPr id="6" name="图片 5" descr="7b0a20202020227069636672616d65646573223a20222670666d38383230353539343934262673707431333326266264743233333026267764743235353026220a7d0a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/>
                </a14:imgProps>
              </a:ext>
            </a:extLst>
          </a:blip>
          <a:srcRect/>
          <a:stretch>
            <a:fillRect/>
          </a:stretch>
        </p:blipFill>
        <p:spPr>
          <a:xfrm>
            <a:off x="211455" y="1743710"/>
            <a:ext cx="6895465" cy="39662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ageCurlDoubl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 Placeholder 7"/>
          <p:cNvSpPr txBox="1"/>
          <p:nvPr/>
        </p:nvSpPr>
        <p:spPr>
          <a:xfrm>
            <a:off x="3116287" y="5848170"/>
            <a:ext cx="2061781" cy="332105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5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800" smtClean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各省订单数量</a:t>
            </a:r>
            <a:endParaRPr lang="zh-CN" altLang="en-US" sz="1800" smtClean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37" name="Text Placeholder 7"/>
          <p:cNvSpPr txBox="1"/>
          <p:nvPr/>
        </p:nvSpPr>
        <p:spPr>
          <a:xfrm>
            <a:off x="9309711" y="5895008"/>
            <a:ext cx="2899548" cy="332105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5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800" smtClean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用户加入商品数量</a:t>
            </a:r>
            <a:endParaRPr lang="zh-CN" altLang="en-US" sz="1800" smtClean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0" name="Rounded Rectangle 23"/>
          <p:cNvSpPr>
            <a:spLocks noChangeAspect="1"/>
          </p:cNvSpPr>
          <p:nvPr/>
        </p:nvSpPr>
        <p:spPr>
          <a:xfrm>
            <a:off x="8024839" y="5693095"/>
            <a:ext cx="759275" cy="76001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>
            <a:outerShdw blurRad="177800" dist="203200" dir="5400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>
              <a:lnSpc>
                <a:spcPct val="120000"/>
              </a:lnSpc>
            </a:pPr>
            <a:endParaRPr lang="en-US" sz="1265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1" name="Text Placeholder 7"/>
          <p:cNvSpPr txBox="1"/>
          <p:nvPr/>
        </p:nvSpPr>
        <p:spPr>
          <a:xfrm>
            <a:off x="8085720" y="5789365"/>
            <a:ext cx="614632" cy="507229"/>
          </a:xfrm>
          <a:prstGeom prst="rect">
            <a:avLst/>
          </a:prstGeom>
        </p:spPr>
        <p:txBody>
          <a:bodyPr vert="horz" lIns="0" tIns="103884" rIns="0" bIns="103884" anchor="ctr" anchorCtr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110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dirty="0" smtClean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02</a:t>
            </a:r>
            <a:endParaRPr lang="es-ES_tradnl" dirty="0" smtClean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分析</a:t>
            </a: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结果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pic>
        <p:nvPicPr>
          <p:cNvPr id="2" name="图片 1" descr="1"/>
          <p:cNvPicPr>
            <a:picLocks noChangeAspect="1"/>
          </p:cNvPicPr>
          <p:nvPr/>
        </p:nvPicPr>
        <p:blipFill>
          <a:blip r:embed="rId1"/>
          <a:srcRect l="-563" t="8242" r="49600" b="24673"/>
          <a:stretch>
            <a:fillRect/>
          </a:stretch>
        </p:blipFill>
        <p:spPr>
          <a:xfrm>
            <a:off x="524510" y="1376045"/>
            <a:ext cx="5475605" cy="3430270"/>
          </a:xfrm>
          <a:prstGeom prst="rect">
            <a:avLst/>
          </a:prstGeom>
        </p:spPr>
      </p:pic>
      <p:sp>
        <p:nvSpPr>
          <p:cNvPr id="4" name="Rounded Rectangle 11"/>
          <p:cNvSpPr>
            <a:spLocks noChangeAspect="1"/>
          </p:cNvSpPr>
          <p:nvPr/>
        </p:nvSpPr>
        <p:spPr>
          <a:xfrm>
            <a:off x="1748937" y="5632286"/>
            <a:ext cx="759275" cy="76001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>
            <a:outerShdw blurRad="177800" dist="203200" dir="5400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>
              <a:lnSpc>
                <a:spcPct val="120000"/>
              </a:lnSpc>
            </a:pPr>
            <a:endParaRPr lang="en-US" sz="1265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5" name="Text Placeholder 7"/>
          <p:cNvSpPr txBox="1"/>
          <p:nvPr/>
        </p:nvSpPr>
        <p:spPr>
          <a:xfrm>
            <a:off x="1809819" y="5728556"/>
            <a:ext cx="614632" cy="507229"/>
          </a:xfrm>
          <a:prstGeom prst="rect">
            <a:avLst/>
          </a:prstGeom>
        </p:spPr>
        <p:txBody>
          <a:bodyPr vert="horz" lIns="0" tIns="103884" rIns="0" bIns="103884" anchor="ctr" anchorCtr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110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dirty="0" smtClean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01</a:t>
            </a:r>
            <a:endParaRPr lang="es-ES_tradnl" dirty="0" smtClean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pic>
        <p:nvPicPr>
          <p:cNvPr id="6" name="图片 5" descr="1"/>
          <p:cNvPicPr>
            <a:picLocks noChangeAspect="1"/>
          </p:cNvPicPr>
          <p:nvPr/>
        </p:nvPicPr>
        <p:blipFill>
          <a:blip r:embed="rId1"/>
          <a:srcRect l="52281" t="9415" r="1442" b="23490"/>
          <a:stretch>
            <a:fillRect/>
          </a:stretch>
        </p:blipFill>
        <p:spPr>
          <a:xfrm>
            <a:off x="6933565" y="1383665"/>
            <a:ext cx="5430520" cy="34226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flip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ldLvl="0" animBg="1"/>
      <p:bldP spid="41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" grpId="0" bldLvl="0" animBg="1"/>
      <p:bldP spid="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 Placeholder 7"/>
          <p:cNvSpPr txBox="1"/>
          <p:nvPr/>
        </p:nvSpPr>
        <p:spPr>
          <a:xfrm>
            <a:off x="3044756" y="6193256"/>
            <a:ext cx="2896146" cy="257810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5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商品价格与销量</a:t>
            </a: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关系</a:t>
            </a:r>
            <a:endParaRPr lang="zh-CN" altLang="en-US" sz="1400" smtClean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4" name="Rounded Rectangle 27"/>
          <p:cNvSpPr>
            <a:spLocks noChangeAspect="1"/>
          </p:cNvSpPr>
          <p:nvPr/>
        </p:nvSpPr>
        <p:spPr>
          <a:xfrm>
            <a:off x="1792674" y="5931018"/>
            <a:ext cx="759275" cy="76001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>
            <a:outerShdw blurRad="177800" dist="203200" dir="5400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>
              <a:lnSpc>
                <a:spcPct val="120000"/>
              </a:lnSpc>
            </a:pPr>
            <a:endParaRPr lang="en-US" sz="1265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5" name="Text Placeholder 7"/>
          <p:cNvSpPr txBox="1"/>
          <p:nvPr/>
        </p:nvSpPr>
        <p:spPr>
          <a:xfrm>
            <a:off x="1853555" y="6027287"/>
            <a:ext cx="614632" cy="507229"/>
          </a:xfrm>
          <a:prstGeom prst="rect">
            <a:avLst/>
          </a:prstGeom>
        </p:spPr>
        <p:txBody>
          <a:bodyPr vert="horz" lIns="0" tIns="103884" rIns="0" bIns="103884" anchor="ctr" anchorCtr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110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dirty="0" smtClean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03</a:t>
            </a:r>
            <a:endParaRPr lang="es-ES_tradnl" dirty="0" smtClean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6" name="Text Placeholder 7"/>
          <p:cNvSpPr txBox="1"/>
          <p:nvPr/>
        </p:nvSpPr>
        <p:spPr>
          <a:xfrm>
            <a:off x="9021421" y="6207710"/>
            <a:ext cx="2899548" cy="257810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5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请各品牌</a:t>
            </a:r>
            <a:r>
              <a:rPr lang="zh-CN" altLang="en-US" sz="1400" smtClean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销量</a:t>
            </a:r>
            <a:endParaRPr lang="zh-CN" altLang="en-US" sz="1400" smtClean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8" name="Rounded Rectangle 16"/>
          <p:cNvSpPr>
            <a:spLocks noChangeAspect="1"/>
          </p:cNvSpPr>
          <p:nvPr/>
        </p:nvSpPr>
        <p:spPr>
          <a:xfrm>
            <a:off x="7736318" y="5975952"/>
            <a:ext cx="759275" cy="760014"/>
          </a:xfrm>
          <a:prstGeom prst="roundRect">
            <a:avLst>
              <a:gd name="adj" fmla="val 50000"/>
            </a:avLst>
          </a:prstGeom>
          <a:solidFill>
            <a:srgbClr val="92D050"/>
          </a:solidFill>
          <a:ln>
            <a:noFill/>
          </a:ln>
          <a:effectLst>
            <a:outerShdw blurRad="177800" dist="203200" dir="5400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>
              <a:lnSpc>
                <a:spcPct val="120000"/>
              </a:lnSpc>
            </a:pPr>
            <a:endParaRPr lang="en-US" sz="1265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9" name="Text Placeholder 7"/>
          <p:cNvSpPr txBox="1"/>
          <p:nvPr/>
        </p:nvSpPr>
        <p:spPr>
          <a:xfrm>
            <a:off x="7797199" y="6072221"/>
            <a:ext cx="614632" cy="507229"/>
          </a:xfrm>
          <a:prstGeom prst="rect">
            <a:avLst/>
          </a:prstGeom>
        </p:spPr>
        <p:txBody>
          <a:bodyPr vert="horz" lIns="0" tIns="103884" rIns="0" bIns="103884" anchor="ctr" anchorCtr="0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110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835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dirty="0" smtClean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04</a:t>
            </a:r>
            <a:endParaRPr lang="es-ES_tradnl" dirty="0" smtClean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分析</a:t>
            </a: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结果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pic>
        <p:nvPicPr>
          <p:cNvPr id="4" name="图片 3" descr="2"/>
          <p:cNvPicPr>
            <a:picLocks noChangeAspect="1"/>
          </p:cNvPicPr>
          <p:nvPr/>
        </p:nvPicPr>
        <p:blipFill>
          <a:blip r:embed="rId1"/>
          <a:srcRect l="795" t="16470" r="53106"/>
          <a:stretch>
            <a:fillRect/>
          </a:stretch>
        </p:blipFill>
        <p:spPr>
          <a:xfrm>
            <a:off x="452755" y="1410970"/>
            <a:ext cx="5763260" cy="4152265"/>
          </a:xfrm>
          <a:prstGeom prst="rect">
            <a:avLst/>
          </a:prstGeom>
        </p:spPr>
      </p:pic>
      <p:pic>
        <p:nvPicPr>
          <p:cNvPr id="5" name="图片 4" descr="2"/>
          <p:cNvPicPr>
            <a:picLocks noChangeAspect="1"/>
          </p:cNvPicPr>
          <p:nvPr/>
        </p:nvPicPr>
        <p:blipFill>
          <a:blip r:embed="rId1"/>
          <a:srcRect l="52800" t="15963" r="598" b="5180"/>
          <a:stretch>
            <a:fillRect/>
          </a:stretch>
        </p:blipFill>
        <p:spPr>
          <a:xfrm>
            <a:off x="6645275" y="1410970"/>
            <a:ext cx="5781675" cy="41516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flip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bldLvl="0" animBg="1"/>
      <p:bldP spid="4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8" grpId="0" bldLvl="0" animBg="1"/>
      <p:bldP spid="49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chemeClr val="accent5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05</a:t>
            </a:r>
            <a:endParaRPr lang="zh-CN" altLang="en-US" dirty="0">
              <a:solidFill>
                <a:schemeClr val="accent5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zh-CN" altLang="en-US" dirty="0">
                <a:solidFill>
                  <a:schemeClr val="accent5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项目</a:t>
            </a:r>
            <a:r>
              <a:rPr lang="zh-CN" altLang="en-US" dirty="0">
                <a:solidFill>
                  <a:schemeClr val="accent5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总结</a:t>
            </a:r>
            <a:endParaRPr lang="zh-CN" altLang="en-US" dirty="0">
              <a:solidFill>
                <a:schemeClr val="accent5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 smtClean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学习</a:t>
            </a:r>
            <a:r>
              <a:rPr lang="zh-CN" altLang="en-US" dirty="0" smtClean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与进步</a:t>
            </a:r>
            <a:endParaRPr lang="zh-CN" altLang="en-US" dirty="0" smtClean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endParaRPr lang="en-US" altLang="zh-CN" dirty="0" smtClean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感谢语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0"/>
    </mc:Choice>
    <mc:Fallback>
      <p:transition spd="slow" advTm="0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MH_Other_1"/>
          <p:cNvSpPr/>
          <p:nvPr/>
        </p:nvSpPr>
        <p:spPr bwMode="auto">
          <a:xfrm>
            <a:off x="4217511" y="2512832"/>
            <a:ext cx="3688316" cy="1844995"/>
          </a:xfrm>
          <a:custGeom>
            <a:avLst/>
            <a:gdLst>
              <a:gd name="T0" fmla="*/ 1633211 w 3744416"/>
              <a:gd name="T1" fmla="*/ 0 h 1872208"/>
              <a:gd name="T2" fmla="*/ 3266422 w 3744416"/>
              <a:gd name="T3" fmla="*/ 1634694 h 1872208"/>
              <a:gd name="T4" fmla="*/ 0 w 3744416"/>
              <a:gd name="T5" fmla="*/ 1634694 h 1872208"/>
              <a:gd name="T6" fmla="*/ 1633211 w 3744416"/>
              <a:gd name="T7" fmla="*/ 0 h 1872208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3744416" h="1872208">
                <a:moveTo>
                  <a:pt x="1872208" y="0"/>
                </a:moveTo>
                <a:cubicBezTo>
                  <a:pt x="2906200" y="0"/>
                  <a:pt x="3744416" y="838216"/>
                  <a:pt x="3744416" y="1872208"/>
                </a:cubicBezTo>
                <a:lnTo>
                  <a:pt x="0" y="1872208"/>
                </a:lnTo>
                <a:cubicBezTo>
                  <a:pt x="0" y="838216"/>
                  <a:pt x="838216" y="0"/>
                  <a:pt x="1872208" y="0"/>
                </a:cubicBezTo>
                <a:close/>
              </a:path>
            </a:pathLst>
          </a:custGeom>
          <a:noFill/>
          <a:ln w="9525" cap="flat" cmpd="sng">
            <a:solidFill>
              <a:srgbClr val="404040"/>
            </a:solidFill>
            <a:miter lim="800000"/>
          </a:ln>
          <a:effectLst>
            <a:outerShdw blurRad="177800" dist="203200" dir="2700000" algn="ctr" rotWithShape="0">
              <a:srgbClr val="000000">
                <a:alpha val="43137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6" name="MH_Other_2"/>
          <p:cNvSpPr>
            <a:spLocks noChangeArrowheads="1"/>
          </p:cNvSpPr>
          <p:nvPr/>
        </p:nvSpPr>
        <p:spPr bwMode="auto">
          <a:xfrm>
            <a:off x="4470318" y="2824237"/>
            <a:ext cx="3120755" cy="3120755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177800" dist="203200" dir="2700000" algn="ctr" rotWithShape="0">
              <a:srgbClr val="000000">
                <a:alpha val="43137"/>
              </a:srgbClr>
            </a:outerShdw>
          </a:effectLst>
        </p:spPr>
        <p:txBody>
          <a:bodyPr lIns="95096" tIns="49557" rIns="95096" bIns="49557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/>
            <a:endParaRPr lang="zh-CN" altLang="en-US" sz="1370">
              <a:solidFill>
                <a:srgbClr val="FFFFFF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7" name="MH_Other_3"/>
          <p:cNvSpPr>
            <a:spLocks noChangeArrowheads="1"/>
          </p:cNvSpPr>
          <p:nvPr/>
        </p:nvSpPr>
        <p:spPr bwMode="auto">
          <a:xfrm>
            <a:off x="5853228" y="3346595"/>
            <a:ext cx="430276" cy="2002373"/>
          </a:xfrm>
          <a:prstGeom prst="upArrow">
            <a:avLst>
              <a:gd name="adj1" fmla="val 50000"/>
              <a:gd name="adj2" fmla="val 50006"/>
            </a:avLst>
          </a:prstGeom>
          <a:solidFill>
            <a:srgbClr val="FFFFFF"/>
          </a:solidFill>
          <a:ln>
            <a:noFill/>
          </a:ln>
          <a:effectLst>
            <a:outerShdw blurRad="177800" dist="203200" dir="2700000" algn="ctr" rotWithShape="0">
              <a:srgbClr val="000000">
                <a:alpha val="43137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/>
            <a:endParaRPr lang="zh-CN" altLang="en-US" sz="1370">
              <a:solidFill>
                <a:srgbClr val="FFFFFF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8" name="MH_Other_4"/>
          <p:cNvSpPr/>
          <p:nvPr/>
        </p:nvSpPr>
        <p:spPr bwMode="auto">
          <a:xfrm>
            <a:off x="6218209" y="4136829"/>
            <a:ext cx="796931" cy="1212139"/>
          </a:xfrm>
          <a:custGeom>
            <a:avLst/>
            <a:gdLst>
              <a:gd name="T0" fmla="*/ 0 w 755650"/>
              <a:gd name="T1" fmla="*/ 1149350 h 1149350"/>
              <a:gd name="T2" fmla="*/ 0 w 755650"/>
              <a:gd name="T3" fmla="*/ 425053 h 1149350"/>
              <a:gd name="T4" fmla="*/ 330597 w 755650"/>
              <a:gd name="T5" fmla="*/ 94456 h 1149350"/>
              <a:gd name="T6" fmla="*/ 491581 w 755650"/>
              <a:gd name="T7" fmla="*/ 94456 h 1149350"/>
              <a:gd name="T8" fmla="*/ 491581 w 755650"/>
              <a:gd name="T9" fmla="*/ 0 h 1149350"/>
              <a:gd name="T10" fmla="*/ 755650 w 755650"/>
              <a:gd name="T11" fmla="*/ 188913 h 1149350"/>
              <a:gd name="T12" fmla="*/ 491581 w 755650"/>
              <a:gd name="T13" fmla="*/ 377825 h 1149350"/>
              <a:gd name="T14" fmla="*/ 491581 w 755650"/>
              <a:gd name="T15" fmla="*/ 283369 h 1149350"/>
              <a:gd name="T16" fmla="*/ 330597 w 755650"/>
              <a:gd name="T17" fmla="*/ 283369 h 1149350"/>
              <a:gd name="T18" fmla="*/ 188913 w 755650"/>
              <a:gd name="T19" fmla="*/ 425053 h 1149350"/>
              <a:gd name="T20" fmla="*/ 188913 w 755650"/>
              <a:gd name="T21" fmla="*/ 1149350 h 1149350"/>
              <a:gd name="T22" fmla="*/ 0 w 755650"/>
              <a:gd name="T23" fmla="*/ 1149350 h 114935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755650" h="1149350">
                <a:moveTo>
                  <a:pt x="0" y="1149350"/>
                </a:moveTo>
                <a:lnTo>
                  <a:pt x="0" y="425053"/>
                </a:lnTo>
                <a:cubicBezTo>
                  <a:pt x="0" y="242469"/>
                  <a:pt x="148013" y="94456"/>
                  <a:pt x="330597" y="94456"/>
                </a:cubicBezTo>
                <a:lnTo>
                  <a:pt x="491581" y="94456"/>
                </a:lnTo>
                <a:lnTo>
                  <a:pt x="491581" y="0"/>
                </a:lnTo>
                <a:lnTo>
                  <a:pt x="755650" y="188913"/>
                </a:lnTo>
                <a:lnTo>
                  <a:pt x="491581" y="377825"/>
                </a:lnTo>
                <a:lnTo>
                  <a:pt x="491581" y="283369"/>
                </a:lnTo>
                <a:lnTo>
                  <a:pt x="330597" y="283369"/>
                </a:lnTo>
                <a:cubicBezTo>
                  <a:pt x="252347" y="283369"/>
                  <a:pt x="188913" y="346803"/>
                  <a:pt x="188913" y="425053"/>
                </a:cubicBezTo>
                <a:lnTo>
                  <a:pt x="188913" y="1149350"/>
                </a:lnTo>
                <a:lnTo>
                  <a:pt x="0" y="114935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77800" dist="203200" dir="2700000" algn="ctr" rotWithShape="0">
              <a:srgbClr val="000000">
                <a:alpha val="43137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9" name="MH_Other_5"/>
          <p:cNvSpPr/>
          <p:nvPr/>
        </p:nvSpPr>
        <p:spPr bwMode="auto">
          <a:xfrm flipH="1">
            <a:off x="5116569" y="4136829"/>
            <a:ext cx="798606" cy="1212139"/>
          </a:xfrm>
          <a:custGeom>
            <a:avLst/>
            <a:gdLst>
              <a:gd name="T0" fmla="*/ 0 w 757238"/>
              <a:gd name="T1" fmla="*/ 1149350 h 1149350"/>
              <a:gd name="T2" fmla="*/ 0 w 757238"/>
              <a:gd name="T3" fmla="*/ 425946 h 1149350"/>
              <a:gd name="T4" fmla="*/ 331292 w 757238"/>
              <a:gd name="T5" fmla="*/ 94654 h 1149350"/>
              <a:gd name="T6" fmla="*/ 492614 w 757238"/>
              <a:gd name="T7" fmla="*/ 94655 h 1149350"/>
              <a:gd name="T8" fmla="*/ 492614 w 757238"/>
              <a:gd name="T9" fmla="*/ 0 h 1149350"/>
              <a:gd name="T10" fmla="*/ 757238 w 757238"/>
              <a:gd name="T11" fmla="*/ 189310 h 1149350"/>
              <a:gd name="T12" fmla="*/ 492614 w 757238"/>
              <a:gd name="T13" fmla="*/ 378619 h 1149350"/>
              <a:gd name="T14" fmla="*/ 492614 w 757238"/>
              <a:gd name="T15" fmla="*/ 283964 h 1149350"/>
              <a:gd name="T16" fmla="*/ 331292 w 757238"/>
              <a:gd name="T17" fmla="*/ 283964 h 1149350"/>
              <a:gd name="T18" fmla="*/ 189310 w 757238"/>
              <a:gd name="T19" fmla="*/ 425946 h 1149350"/>
              <a:gd name="T20" fmla="*/ 189310 w 757238"/>
              <a:gd name="T21" fmla="*/ 1149350 h 1149350"/>
              <a:gd name="T22" fmla="*/ 0 w 757238"/>
              <a:gd name="T23" fmla="*/ 1149350 h 1149350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</a:gdLst>
            <a:ahLst/>
            <a:cxnLst>
              <a:cxn ang="T24">
                <a:pos x="T0" y="T1"/>
              </a:cxn>
              <a:cxn ang="T25">
                <a:pos x="T2" y="T3"/>
              </a:cxn>
              <a:cxn ang="T26">
                <a:pos x="T4" y="T5"/>
              </a:cxn>
              <a:cxn ang="T27">
                <a:pos x="T6" y="T7"/>
              </a:cxn>
              <a:cxn ang="T28">
                <a:pos x="T8" y="T9"/>
              </a:cxn>
              <a:cxn ang="T29">
                <a:pos x="T10" y="T11"/>
              </a:cxn>
              <a:cxn ang="T30">
                <a:pos x="T12" y="T13"/>
              </a:cxn>
              <a:cxn ang="T31">
                <a:pos x="T14" y="T15"/>
              </a:cxn>
              <a:cxn ang="T32">
                <a:pos x="T16" y="T17"/>
              </a:cxn>
              <a:cxn ang="T33">
                <a:pos x="T18" y="T19"/>
              </a:cxn>
              <a:cxn ang="T34">
                <a:pos x="T20" y="T21"/>
              </a:cxn>
              <a:cxn ang="T35">
                <a:pos x="T22" y="T23"/>
              </a:cxn>
            </a:cxnLst>
            <a:rect l="0" t="0" r="r" b="b"/>
            <a:pathLst>
              <a:path w="757238" h="1149350">
                <a:moveTo>
                  <a:pt x="0" y="1149350"/>
                </a:moveTo>
                <a:lnTo>
                  <a:pt x="0" y="425946"/>
                </a:lnTo>
                <a:cubicBezTo>
                  <a:pt x="0" y="242978"/>
                  <a:pt x="148324" y="94654"/>
                  <a:pt x="331292" y="94654"/>
                </a:cubicBezTo>
                <a:lnTo>
                  <a:pt x="492614" y="94655"/>
                </a:lnTo>
                <a:lnTo>
                  <a:pt x="492614" y="0"/>
                </a:lnTo>
                <a:lnTo>
                  <a:pt x="757238" y="189310"/>
                </a:lnTo>
                <a:lnTo>
                  <a:pt x="492614" y="378619"/>
                </a:lnTo>
                <a:lnTo>
                  <a:pt x="492614" y="283964"/>
                </a:lnTo>
                <a:lnTo>
                  <a:pt x="331292" y="283964"/>
                </a:lnTo>
                <a:cubicBezTo>
                  <a:pt x="252878" y="283964"/>
                  <a:pt x="189310" y="347532"/>
                  <a:pt x="189310" y="425946"/>
                </a:cubicBezTo>
                <a:lnTo>
                  <a:pt x="189310" y="1149350"/>
                </a:lnTo>
                <a:lnTo>
                  <a:pt x="0" y="114935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177800" dist="203200" dir="2700000" algn="ctr" rotWithShape="0">
              <a:srgbClr val="000000">
                <a:alpha val="43137"/>
              </a:srgb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lstStyle/>
          <a:p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30" name="MH_Title_1"/>
          <p:cNvSpPr txBox="1">
            <a:spLocks noChangeArrowheads="1"/>
          </p:cNvSpPr>
          <p:nvPr/>
        </p:nvSpPr>
        <p:spPr bwMode="auto">
          <a:xfrm>
            <a:off x="5324173" y="5424309"/>
            <a:ext cx="1508477" cy="525707"/>
          </a:xfrm>
          <a:prstGeom prst="rect">
            <a:avLst/>
          </a:prstGeom>
          <a:noFill/>
          <a:ln>
            <a:noFill/>
          </a:ln>
          <a:effectLst>
            <a:outerShdw blurRad="177800" dist="203200" dir="2700000" algn="ctr" rotWithShape="0">
              <a:srgbClr val="000000">
                <a:alpha val="43137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>
              <a:lnSpc>
                <a:spcPct val="110000"/>
              </a:lnSpc>
            </a:pPr>
            <a:endParaRPr lang="en-US" altLang="zh-CN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31" name="MH_SubTitle_1"/>
          <p:cNvSpPr>
            <a:spLocks noChangeArrowheads="1"/>
          </p:cNvSpPr>
          <p:nvPr/>
        </p:nvSpPr>
        <p:spPr bwMode="auto">
          <a:xfrm>
            <a:off x="3862576" y="3790266"/>
            <a:ext cx="1135124" cy="1135124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177800" dist="203200" dir="2700000" algn="ctr" rotWithShape="0">
              <a:srgbClr val="000000">
                <a:alpha val="43137"/>
              </a:srgbClr>
            </a:outerShdw>
          </a:effectLst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/>
            <a:endParaRPr lang="en-US" altLang="zh-CN" sz="1685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32" name="MH_SubTitle_3"/>
          <p:cNvSpPr>
            <a:spLocks noChangeArrowheads="1"/>
          </p:cNvSpPr>
          <p:nvPr/>
        </p:nvSpPr>
        <p:spPr bwMode="auto">
          <a:xfrm>
            <a:off x="7125639" y="3790266"/>
            <a:ext cx="1135124" cy="113512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>
            <a:outerShdw blurRad="177800" dist="203200" dir="2700000" algn="ctr" rotWithShape="0">
              <a:srgbClr val="000000">
                <a:alpha val="43137"/>
              </a:srgbClr>
            </a:outerShdw>
          </a:effectLst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/>
            <a:endParaRPr lang="en-US" altLang="zh-CN" sz="1685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33" name="MH_SubTitle_2"/>
          <p:cNvSpPr>
            <a:spLocks noChangeArrowheads="1"/>
          </p:cNvSpPr>
          <p:nvPr/>
        </p:nvSpPr>
        <p:spPr bwMode="auto">
          <a:xfrm>
            <a:off x="5493271" y="2159572"/>
            <a:ext cx="1135124" cy="1133449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177800" dist="203200" dir="2700000" algn="ctr" rotWithShape="0">
              <a:srgbClr val="000000">
                <a:alpha val="43137"/>
              </a:srgbClr>
            </a:outerShdw>
          </a:effectLst>
        </p:spPr>
        <p:txBody>
          <a:bodyPr lIns="0" tIns="0" rIns="0" bIns="0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latinLnBrk="1" hangingPunct="1"/>
            <a:endParaRPr lang="en-US" altLang="zh-CN" sz="1685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34" name="TextBox 23"/>
          <p:cNvSpPr txBox="1"/>
          <p:nvPr/>
        </p:nvSpPr>
        <p:spPr>
          <a:xfrm>
            <a:off x="8761356" y="4378553"/>
            <a:ext cx="2360298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使用</a:t>
            </a:r>
            <a:r>
              <a:rPr lang="en-US" altLang="zh-CN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SVN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与团队一起实现项目的实时更新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35" name="TextBox 24"/>
          <p:cNvSpPr txBox="1"/>
          <p:nvPr/>
        </p:nvSpPr>
        <p:spPr>
          <a:xfrm>
            <a:off x="9525635" y="3967480"/>
            <a:ext cx="7162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SVN</a:t>
            </a:r>
            <a:endParaRPr lang="en-US" altLang="zh-CN" sz="24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36" name="TextBox 23"/>
          <p:cNvSpPr txBox="1"/>
          <p:nvPr/>
        </p:nvSpPr>
        <p:spPr>
          <a:xfrm>
            <a:off x="2340127" y="2311919"/>
            <a:ext cx="2360298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收集用户的行为日志，学了当下流行的处理数据的方式</a:t>
            </a:r>
            <a:endParaRPr lang="zh-CN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37" name="TextBox 24"/>
          <p:cNvSpPr txBox="1"/>
          <p:nvPr/>
        </p:nvSpPr>
        <p:spPr>
          <a:xfrm>
            <a:off x="2828925" y="1851660"/>
            <a:ext cx="96520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埋点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38" name="TextBox 23"/>
          <p:cNvSpPr txBox="1"/>
          <p:nvPr/>
        </p:nvSpPr>
        <p:spPr>
          <a:xfrm>
            <a:off x="1245443" y="4696549"/>
            <a:ext cx="2360298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用</a:t>
            </a:r>
            <a:r>
              <a:rPr lang="en-US" altLang="zh-CN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Echarts</a:t>
            </a:r>
            <a:r>
              <a:rPr lang="zh-CN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可视化数据，方便其他人对数据的分析与处理</a:t>
            </a:r>
            <a:endParaRPr lang="zh-CN" altLang="en-US" sz="1600" dirty="0" smtClean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39" name="TextBox 24"/>
          <p:cNvSpPr txBox="1"/>
          <p:nvPr/>
        </p:nvSpPr>
        <p:spPr>
          <a:xfrm>
            <a:off x="1388956" y="4192342"/>
            <a:ext cx="1706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数据可视化</a:t>
            </a:r>
            <a:endParaRPr lang="zh-CN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学习</a:t>
            </a: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与进步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0">
        <p:blinds dir="vert"/>
      </p:transition>
    </mc:Choice>
    <mc:Fallback>
      <p:transition spd="slow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000"/>
                            </p:stCondLst>
                            <p:childTnLst>
                              <p:par>
                                <p:cTn id="4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500"/>
                            </p:stCondLst>
                            <p:childTnLst>
                              <p:par>
                                <p:cTn id="5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000"/>
                            </p:stCondLst>
                            <p:childTnLst>
                              <p:par>
                                <p:cTn id="6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ldLvl="0" animBg="1"/>
      <p:bldP spid="26" grpId="0" bldLvl="0" animBg="1"/>
      <p:bldP spid="27" grpId="0" bldLvl="0" animBg="1"/>
      <p:bldP spid="28" grpId="0" bldLvl="0" animBg="1"/>
      <p:bldP spid="29" grpId="0" bldLvl="0" animBg="1"/>
      <p:bldP spid="30" grpId="0" bldLvl="0" animBg="1"/>
      <p:bldP spid="31" grpId="0" bldLvl="0" animBg="1"/>
      <p:bldP spid="32" grpId="0" bldLvl="0" animBg="1"/>
      <p:bldP spid="33" grpId="0" bldLvl="0" animBg="1"/>
      <p:bldP spid="34" grpId="0"/>
      <p:bldP spid="35" grpId="0"/>
      <p:bldP spid="36" grpId="0"/>
      <p:bldP spid="37" grpId="0"/>
      <p:bldP spid="38" grpId="0"/>
      <p:bldP spid="3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/>
          <p:cNvGrpSpPr/>
          <p:nvPr/>
        </p:nvGrpSpPr>
        <p:grpSpPr>
          <a:xfrm>
            <a:off x="10548911" y="5844480"/>
            <a:ext cx="877203" cy="83150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5" name="同心圆 3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36" name="椭圆 3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sp>
        <p:nvSpPr>
          <p:cNvPr id="37" name="椭圆 36"/>
          <p:cNvSpPr/>
          <p:nvPr/>
        </p:nvSpPr>
        <p:spPr>
          <a:xfrm>
            <a:off x="1267146" y="2594892"/>
            <a:ext cx="386384" cy="386384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grpSp>
        <p:nvGrpSpPr>
          <p:cNvPr id="38" name="组合 37"/>
          <p:cNvGrpSpPr/>
          <p:nvPr/>
        </p:nvGrpSpPr>
        <p:grpSpPr>
          <a:xfrm>
            <a:off x="5312991" y="5980522"/>
            <a:ext cx="423342" cy="423342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39" name="同心圆 3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6029351" y="2311773"/>
            <a:ext cx="877315" cy="877315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2" name="同心圆 4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43" name="椭圆 4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sp>
        <p:nvSpPr>
          <p:cNvPr id="44" name="椭圆 43"/>
          <p:cNvSpPr/>
          <p:nvPr/>
        </p:nvSpPr>
        <p:spPr>
          <a:xfrm>
            <a:off x="5400563" y="3081142"/>
            <a:ext cx="386384" cy="386384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10430520" y="2645502"/>
            <a:ext cx="952930" cy="95293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4012664" y="5844480"/>
            <a:ext cx="309044" cy="309044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48" name="同心圆 4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49" name="椭圆 48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1336572" y="6288791"/>
            <a:ext cx="404864" cy="404864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51" name="同心圆 5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52" name="椭圆 51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sp>
        <p:nvSpPr>
          <p:cNvPr id="53" name="椭圆 52"/>
          <p:cNvSpPr/>
          <p:nvPr/>
        </p:nvSpPr>
        <p:spPr>
          <a:xfrm>
            <a:off x="6240936" y="6156701"/>
            <a:ext cx="193193" cy="19319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3446381" y="4288812"/>
            <a:ext cx="1159543" cy="115954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5" name="同心圆 5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56" name="椭圆 5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sp>
        <p:nvSpPr>
          <p:cNvPr id="57" name="椭圆 56"/>
          <p:cNvSpPr/>
          <p:nvPr/>
        </p:nvSpPr>
        <p:spPr>
          <a:xfrm>
            <a:off x="5872192" y="4592865"/>
            <a:ext cx="564175" cy="564175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60" name="椭圆 59"/>
          <p:cNvSpPr/>
          <p:nvPr/>
        </p:nvSpPr>
        <p:spPr>
          <a:xfrm>
            <a:off x="3540545" y="2470648"/>
            <a:ext cx="193193" cy="193193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7475855" y="4288790"/>
            <a:ext cx="5286375" cy="1129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zh-CN" altLang="en-US" sz="2250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实战训练即将结束，在此，感谢张老师的细心教导，和同学们的努力，本项目能</a:t>
            </a:r>
            <a:r>
              <a:rPr lang="zh-CN" altLang="en-US" sz="2250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才能顺利完成，感谢！</a:t>
            </a:r>
            <a:endParaRPr lang="zh-CN" altLang="en-US" sz="2250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14920185" y="8975023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延时符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3134370" y="5859850"/>
            <a:ext cx="1159543" cy="115954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9" name="同心圆 5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64" name="椭圆 63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sp>
        <p:nvSpPr>
          <p:cNvPr id="65" name="椭圆 64"/>
          <p:cNvSpPr/>
          <p:nvPr/>
        </p:nvSpPr>
        <p:spPr>
          <a:xfrm>
            <a:off x="1898024" y="4028690"/>
            <a:ext cx="564175" cy="564175"/>
          </a:xfrm>
          <a:prstGeom prst="ellipse">
            <a:avLst/>
          </a:prstGeom>
          <a:solidFill>
            <a:srgbClr val="92D050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8748356" y="6003423"/>
            <a:ext cx="402957" cy="381964"/>
            <a:chOff x="304800" y="673100"/>
            <a:chExt cx="4000500" cy="4000500"/>
          </a:xfrm>
          <a:solidFill>
            <a:schemeClr val="accent1"/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7" name="同心圆 6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11843244" y="6403865"/>
            <a:ext cx="402957" cy="381964"/>
            <a:chOff x="304800" y="673100"/>
            <a:chExt cx="4000500" cy="4000500"/>
          </a:xfrm>
          <a:solidFill>
            <a:srgbClr val="92D050"/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0" name="同心圆 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endParaRPr>
            </a:p>
          </p:txBody>
        </p:sp>
      </p:grp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第三组项目</a:t>
            </a:r>
            <a:endParaRPr lang="en-US" altLang="zh-CN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</p:spTree>
    <p:custDataLst>
      <p:tags r:id="rId1"/>
    </p:custDataLst>
  </p:cSld>
  <p:clrMapOvr>
    <a:masterClrMapping/>
  </p:clrMapOvr>
  <p:transition spd="slow" advTm="0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2.77778E-7 -2.09877E-6 L 0.38872 0.84352 " pathEditMode="relative" rAng="0" ptsTypes="AA">
                                      <p:cBhvr>
                                        <p:cTn id="13" dur="1000" spd="-100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27" y="42160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4" presetClass="path" presetSubtype="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1.66667E-6 -3.82716E-6 L 0.44531 -0.58487 " pathEditMode="relative" rAng="0" ptsTypes="AA">
                                      <p:cBhvr>
                                        <p:cTn id="22" dur="1000" spd="-100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257" y="-29259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4" presetClass="pat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5.55556E-7 -1.46123E-6 L 0.20451 0.58418 " pathEditMode="relative" rAng="0" ptsTypes="AA">
                                      <p:cBhvr>
                                        <p:cTn id="31" dur="1000" spd="-100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26" y="29194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4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3.28699E-6 L -0.52465 -0.50942 " pathEditMode="relative" rAng="0" ptsTypes="AA">
                                      <p:cBhvr>
                                        <p:cTn id="40" dur="10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233" y="-25487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4.16667E-6 8.64198E-7 L 0.31701 -0.56759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51" y="-28395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64" presetClass="path" presetSubtype="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5E-6 2.09762E-6 L -0.18855 -1.11369 " pathEditMode="relative" rAng="0" ptsTypes="AA">
                                      <p:cBhvr>
                                        <p:cTn id="58" dur="1000" spd="-100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27" y="-5570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77778E-7 -1.48148E-6 L 0.12309 0.575 " pathEditMode="relative" rAng="0" ptsTypes="AA">
                                      <p:cBhvr>
                                        <p:cTn id="67" dur="100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28735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1.38889E-6 3.41057E-6 L -0.71736 -0.40563 " pathEditMode="relative" rAng="0" ptsTypes="AA">
                                      <p:cBhvr>
                                        <p:cTn id="76" dur="10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868" y="-20297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64" presetClass="pat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8.33333E-7 3.20988E-6 L 1.0349 -0.87346 " pathEditMode="relative" rAng="0" ptsTypes="AA">
                                      <p:cBhvr>
                                        <p:cTn id="85" dur="1000" spd="-100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736" y="-43673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64" presetClass="pat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8.33333E-7 1.85185E-6 L -0.64115 -0.94969 " pathEditMode="relative" rAng="0" ptsTypes="AA">
                                      <p:cBhvr>
                                        <p:cTn id="94" dur="1000" spd="-100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049" y="-47500"/>
                                    </p:animMotion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4.44444E-6 4.5679E-6 L 0.45434 0.4966 " pathEditMode="relative" rAng="0" ptsTypes="AA">
                                      <p:cBhvr>
                                        <p:cTn id="103" dur="1000" spd="-100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708" y="24815"/>
                                    </p:animMotion>
                                  </p:childTnLst>
                                </p:cTn>
                              </p:par>
                              <p:par>
                                <p:cTn id="104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5E-6 1.7284E-6 L 0.19358 -0.5429 " pathEditMode="relative" rAng="0" ptsTypes="AA">
                                      <p:cBhvr>
                                        <p:cTn id="112" dur="1000" spd="-100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670" y="-271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400"/>
                            </p:stCondLst>
                            <p:childTnLst>
                              <p:par>
                                <p:cTn id="11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6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400"/>
                            </p:stCondLst>
                            <p:childTnLst>
                              <p:par>
                                <p:cTn id="1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0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64" presetClass="pat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4.72222E-6 -3.45679E-6 L -0.64115 -0.94969 " pathEditMode="relative" rAng="0" ptsTypes="AA">
                                      <p:cBhvr>
                                        <p:cTn id="129" dur="1000" spd="-100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049" y="-47500"/>
                                    </p:animMotion>
                                  </p:childTnLst>
                                </p:cTn>
                              </p:par>
                              <p:par>
                                <p:cTn id="130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4.44444E-6 2.34568E-6 L 0.45434 0.4966 " pathEditMode="relative" rAng="0" ptsTypes="AA">
                                      <p:cBhvr>
                                        <p:cTn id="138" dur="1000" spd="-100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708" y="248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3400"/>
                            </p:stCondLst>
                            <p:childTnLst>
                              <p:par>
                                <p:cTn id="140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6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7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3.05556E-6 -2.83951E-6 L 0.38871 0.84352 " pathEditMode="relative" rAng="0" ptsTypes="AA">
                                      <p:cBhvr>
                                        <p:cTn id="148" dur="1000" spd="-100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27" y="421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3800"/>
                            </p:stCondLst>
                            <p:childTnLst>
                              <p:par>
                                <p:cTn id="150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4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6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3.05556E-6 -2.83951E-6 L 0.38871 0.84352 " pathEditMode="relative" rAng="0" ptsTypes="AA">
                                      <p:cBhvr>
                                        <p:cTn id="158" dur="1000" spd="-100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27" y="4216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bldLvl="0" animBg="1"/>
      <p:bldP spid="37" grpId="1" bldLvl="0" animBg="1"/>
      <p:bldP spid="37" grpId="2" bldLvl="0" animBg="1"/>
      <p:bldP spid="44" grpId="0" bldLvl="0" animBg="1"/>
      <p:bldP spid="44" grpId="1" bldLvl="0" animBg="1"/>
      <p:bldP spid="44" grpId="2" bldLvl="0" animBg="1"/>
      <p:bldP spid="46" grpId="0" bldLvl="0" animBg="1"/>
      <p:bldP spid="46" grpId="1" bldLvl="0" animBg="1"/>
      <p:bldP spid="46" grpId="2" bldLvl="0" animBg="1"/>
      <p:bldP spid="53" grpId="0" bldLvl="0" animBg="1"/>
      <p:bldP spid="53" grpId="1" bldLvl="0" animBg="1"/>
      <p:bldP spid="53" grpId="2" bldLvl="0" animBg="1"/>
      <p:bldP spid="57" grpId="0" bldLvl="0" animBg="1"/>
      <p:bldP spid="57" grpId="1" bldLvl="0" animBg="1"/>
      <p:bldP spid="57" grpId="2" bldLvl="0" animBg="1"/>
      <p:bldP spid="60" grpId="0" bldLvl="0" animBg="1"/>
      <p:bldP spid="60" grpId="1" bldLvl="0" animBg="1"/>
      <p:bldP spid="60" grpId="2" bldLvl="0" animBg="1"/>
      <p:bldP spid="61" grpId="0"/>
      <p:bldP spid="63" grpId="0"/>
      <p:bldP spid="65" grpId="0" bldLvl="0" animBg="1"/>
      <p:bldP spid="65" grpId="1" bldLvl="0" animBg="1"/>
      <p:bldP spid="65" grpId="2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1222276" y="3476639"/>
            <a:ext cx="1423472" cy="1163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960" dirty="0">
                <a:solidFill>
                  <a:srgbClr val="F17475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01</a:t>
            </a:r>
            <a:endParaRPr lang="en-US" altLang="zh-CN" sz="6960" dirty="0">
              <a:solidFill>
                <a:srgbClr val="F17475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3504680" y="3476639"/>
            <a:ext cx="1423472" cy="1163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960" dirty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02</a:t>
            </a:r>
            <a:endParaRPr lang="zh-CN" altLang="en-US" sz="6960" dirty="0">
              <a:solidFill>
                <a:schemeClr val="accent1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745809" y="3476639"/>
            <a:ext cx="1423472" cy="1163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960" dirty="0">
                <a:solidFill>
                  <a:srgbClr val="92D050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03</a:t>
            </a:r>
            <a:endParaRPr lang="zh-CN" altLang="en-US" sz="6960" dirty="0">
              <a:solidFill>
                <a:srgbClr val="92D050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986938" y="3476639"/>
            <a:ext cx="1423472" cy="1163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960" dirty="0">
                <a:solidFill>
                  <a:schemeClr val="accent3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04</a:t>
            </a:r>
            <a:endParaRPr lang="zh-CN" altLang="en-US" sz="6960" dirty="0">
              <a:solidFill>
                <a:schemeClr val="accent3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cxnSp>
        <p:nvCxnSpPr>
          <p:cNvPr id="21" name="直接连接符 20"/>
          <p:cNvCxnSpPr/>
          <p:nvPr/>
        </p:nvCxnSpPr>
        <p:spPr>
          <a:xfrm flipH="1">
            <a:off x="3017209" y="3528317"/>
            <a:ext cx="12424" cy="906891"/>
          </a:xfrm>
          <a:prstGeom prst="line">
            <a:avLst/>
          </a:prstGeom>
          <a:ln w="9525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H="1">
            <a:off x="724008" y="3528317"/>
            <a:ext cx="12424" cy="906891"/>
          </a:xfrm>
          <a:prstGeom prst="line">
            <a:avLst/>
          </a:prstGeom>
          <a:ln w="9525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flipH="1">
            <a:off x="5310410" y="3528317"/>
            <a:ext cx="12424" cy="906891"/>
          </a:xfrm>
          <a:prstGeom prst="line">
            <a:avLst/>
          </a:prstGeom>
          <a:ln w="9525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 flipH="1">
            <a:off x="7603611" y="3528317"/>
            <a:ext cx="12424" cy="906891"/>
          </a:xfrm>
          <a:prstGeom prst="line">
            <a:avLst/>
          </a:prstGeom>
          <a:ln w="9525">
            <a:solidFill>
              <a:srgbClr val="6E6E6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H="1">
            <a:off x="9896812" y="3528317"/>
            <a:ext cx="12424" cy="90689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0" y="0"/>
            <a:ext cx="12858750" cy="3400556"/>
          </a:xfrm>
          <a:prstGeom prst="rect">
            <a:avLst/>
          </a:pr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957229" y="5349414"/>
            <a:ext cx="1746715" cy="85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THE BACKGROUND OF 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THE SUBJECT AND CONTENT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885652" y="4868915"/>
            <a:ext cx="2265162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gency FB" panose="020B0503020202020204" pitchFamily="34" charset="0"/>
              </a:rPr>
              <a:t>    </a:t>
            </a:r>
            <a:r>
              <a:rPr lang="zh-CN" altLang="en-US" dirty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gency FB" panose="020B0503020202020204" pitchFamily="34" charset="0"/>
              </a:rPr>
              <a:t>功能简介</a:t>
            </a:r>
            <a:endParaRPr lang="zh-CN" altLang="en-US" dirty="0">
              <a:solidFill>
                <a:schemeClr val="accent1"/>
              </a:solidFill>
              <a:latin typeface="Agency FB" panose="020B0503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gency FB" panose="020B0503020202020204" pitchFamily="34" charset="0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3261572" y="5350049"/>
            <a:ext cx="2175571" cy="568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PRESENT SITUATION AND 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DEVELOPMENT OF SUBJECT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5571052" y="4812255"/>
            <a:ext cx="1938443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rgbClr val="92D050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gency FB" panose="020B0503020202020204" pitchFamily="34" charset="0"/>
              </a:rPr>
              <a:t>主要技术</a:t>
            </a:r>
            <a:endParaRPr lang="zh-CN" altLang="en-US" dirty="0">
              <a:solidFill>
                <a:srgbClr val="92D050"/>
              </a:solidFill>
              <a:latin typeface="Agency FB" panose="020B0503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gency FB" panose="020B0503020202020204" pitchFamily="34" charset="0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5745809" y="5349414"/>
            <a:ext cx="1554059" cy="566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THE RESEARCH MENTALITY 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AND THE PROCESS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7800975" y="4810760"/>
            <a:ext cx="1948815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accent3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gency FB" panose="020B0503020202020204" pitchFamily="34" charset="0"/>
              </a:rPr>
              <a:t>实验数据</a:t>
            </a:r>
            <a:endParaRPr lang="zh-CN" altLang="en-US" dirty="0">
              <a:solidFill>
                <a:schemeClr val="accent3"/>
              </a:solidFill>
              <a:latin typeface="Agency FB" panose="020B0503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gency FB" panose="020B0503020202020204" pitchFamily="34" charset="0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8085280" y="5350049"/>
            <a:ext cx="1920999" cy="568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THE RESULTS OF 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EXPRIMENTAL DATA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84238" y="156473"/>
            <a:ext cx="1483098" cy="871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060" b="1" dirty="0" smtClean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目录</a:t>
            </a:r>
            <a:endParaRPr lang="zh-CN" altLang="en-US" sz="5060" b="1" dirty="0">
              <a:solidFill>
                <a:schemeClr val="accent2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65922" y="955612"/>
            <a:ext cx="25197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CONTENTS</a:t>
            </a:r>
            <a:endParaRPr lang="en-US" altLang="zh-CN" sz="3200" dirty="0">
              <a:solidFill>
                <a:schemeClr val="accent2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cxnSp>
        <p:nvCxnSpPr>
          <p:cNvPr id="28" name="直接连接符 27"/>
          <p:cNvCxnSpPr/>
          <p:nvPr/>
        </p:nvCxnSpPr>
        <p:spPr>
          <a:xfrm flipH="1">
            <a:off x="12190015" y="3528317"/>
            <a:ext cx="12424" cy="90689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10228066" y="3476639"/>
            <a:ext cx="1423472" cy="1163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960" dirty="0" smtClean="0">
                <a:solidFill>
                  <a:schemeClr val="accent5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05</a:t>
            </a:r>
            <a:endParaRPr lang="zh-CN" altLang="en-US" sz="6960" dirty="0">
              <a:solidFill>
                <a:schemeClr val="accent5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10101378" y="4812255"/>
            <a:ext cx="1920999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dirty="0">
                <a:solidFill>
                  <a:schemeClr val="accent5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gency FB" panose="020B0503020202020204" pitchFamily="34" charset="0"/>
              </a:rPr>
              <a:t>项目总结</a:t>
            </a:r>
            <a:endParaRPr lang="zh-CN" altLang="en-US" dirty="0">
              <a:solidFill>
                <a:schemeClr val="accent5"/>
              </a:solidFill>
              <a:latin typeface="Agency FB" panose="020B0503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gency FB" panose="020B0503020202020204" pitchFamily="34" charset="0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0101378" y="5349413"/>
            <a:ext cx="2232653" cy="3148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SOLUTIONS </a:t>
            </a:r>
            <a:r>
              <a:rPr lang="en-US" altLang="zh-CN" sz="11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 AND </a:t>
            </a:r>
            <a:r>
              <a:rPr lang="en-US" altLang="zh-CN" sz="1100" dirty="0">
                <a:solidFill>
                  <a:schemeClr val="tx1">
                    <a:lumMod val="50000"/>
                    <a:lumOff val="5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gency FB" panose="020B0503020202020204" pitchFamily="34" charset="0"/>
              </a:rPr>
              <a:t>SUMMARY</a:t>
            </a: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gency FB" panose="020B0503020202020204" pitchFamily="34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09457" y="4868915"/>
            <a:ext cx="2265162" cy="3683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dirty="0">
                <a:solidFill>
                  <a:srgbClr val="F17475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gency FB" panose="020B0503020202020204" pitchFamily="34" charset="0"/>
              </a:rPr>
              <a:t>            </a:t>
            </a:r>
            <a:r>
              <a:rPr lang="zh-CN" altLang="en-US" dirty="0">
                <a:solidFill>
                  <a:srgbClr val="F17475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  <a:sym typeface="Agency FB" panose="020B0503020202020204" pitchFamily="34" charset="0"/>
              </a:rPr>
              <a:t>项目背景</a:t>
            </a:r>
            <a:endParaRPr lang="zh-CN" altLang="en-US" dirty="0">
              <a:solidFill>
                <a:srgbClr val="F17475"/>
              </a:solidFill>
              <a:latin typeface="Agency FB" panose="020B0503020202020204" pitchFamily="34" charset="0"/>
              <a:ea typeface="微软雅黑" panose="020B0503020204020204" pitchFamily="34" charset="-122"/>
              <a:cs typeface="Times New Roman" panose="02020603050405020304" pitchFamily="18" charset="0"/>
              <a:sym typeface="Agency FB" panose="020B0503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flip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3" presetClass="entr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3" presetClass="entr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3" presetClass="entr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3" presetClass="entr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3" presetClass="entr" presetSubtype="3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3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29" grpId="0"/>
      <p:bldP spid="32" grpId="0"/>
      <p:bldP spid="33" grpId="0"/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>
          <a:xfrm>
            <a:off x="3261023" y="3095553"/>
            <a:ext cx="1728093" cy="1421928"/>
          </a:xfrm>
        </p:spPr>
        <p:txBody>
          <a:bodyPr/>
          <a:lstStyle/>
          <a:p>
            <a:r>
              <a:rPr lang="en-US" altLang="zh-CN" dirty="0" smtClean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01</a:t>
            </a:r>
            <a:endParaRPr lang="zh-CN" altLang="en-US" dirty="0">
              <a:solidFill>
                <a:schemeClr val="accent2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3"/>
          </p:nvPr>
        </p:nvSpPr>
        <p:spPr>
          <a:xfrm>
            <a:off x="6429509" y="2752864"/>
            <a:ext cx="4248472" cy="686649"/>
          </a:xfrm>
        </p:spPr>
        <p:txBody>
          <a:bodyPr/>
          <a:lstStyle/>
          <a:p>
            <a:r>
              <a:rPr lang="zh-CN" altLang="en-US" dirty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项目背景</a:t>
            </a:r>
            <a:endParaRPr lang="zh-CN" altLang="en-US" dirty="0">
              <a:solidFill>
                <a:schemeClr val="accent2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4"/>
          </p:nvPr>
        </p:nvSpPr>
        <p:spPr>
          <a:xfrm>
            <a:off x="6573520" y="3700145"/>
            <a:ext cx="2770505" cy="2030095"/>
          </a:xfrm>
        </p:spPr>
        <p:txBody>
          <a:bodyPr/>
          <a:lstStyle/>
          <a:p>
            <a:r>
              <a:rPr lang="zh-CN" altLang="en-US" dirty="0" smtClean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研究背景及意义</a:t>
            </a:r>
            <a:endParaRPr lang="zh-CN" altLang="en-US" dirty="0" smtClean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endParaRPr lang="en-US" altLang="zh-CN" dirty="0" smtClean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研究背景及</a:t>
            </a: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内容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pPr marL="0" indent="0">
              <a:buNone/>
            </a:pPr>
            <a:r>
              <a:rPr lang="en-US" altLang="zh-CN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 </a:t>
            </a:r>
            <a:endParaRPr lang="en-US" altLang="zh-CN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0">
        <p15:prstTrans prst="crush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7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研究背景及</a:t>
            </a: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意义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pic>
        <p:nvPicPr>
          <p:cNvPr id="7" name="图片 6" descr="7b0a20202020227069636672616d65646573223a20222670666d38383230353539343934262673707431333326266264743233333026267764743235353026220a7d0a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/>
                </a14:imgProps>
              </a:ext>
            </a:extLst>
          </a:blip>
          <a:srcRect/>
          <a:stretch>
            <a:fillRect/>
          </a:stretch>
        </p:blipFill>
        <p:spPr>
          <a:xfrm>
            <a:off x="596265" y="1527810"/>
            <a:ext cx="5521325" cy="4488180"/>
          </a:xfrm>
          <a:prstGeom prst="rect">
            <a:avLst/>
          </a:prstGeom>
        </p:spPr>
      </p:pic>
      <p:sp>
        <p:nvSpPr>
          <p:cNvPr id="13" name="圆角矩形 12"/>
          <p:cNvSpPr/>
          <p:nvPr/>
        </p:nvSpPr>
        <p:spPr>
          <a:xfrm>
            <a:off x="7293610" y="880110"/>
            <a:ext cx="5203190" cy="5899150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altLang="zh-CN"/>
          </a:p>
          <a:p>
            <a:pPr algn="ctr"/>
            <a:endParaRPr lang="en-US" altLang="zh-CN"/>
          </a:p>
        </p:txBody>
      </p:sp>
      <p:sp>
        <p:nvSpPr>
          <p:cNvPr id="15" name="文本框 14"/>
          <p:cNvSpPr txBox="1"/>
          <p:nvPr/>
        </p:nvSpPr>
        <p:spPr>
          <a:xfrm>
            <a:off x="7801610" y="1122680"/>
            <a:ext cx="4388485" cy="62312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2100">
                <a:solidFill>
                  <a:schemeClr val="bg1"/>
                </a:solidFill>
                <a:latin typeface="Bahnschrift SemiCondensed" panose="020B0502040204020203" charset="0"/>
                <a:cs typeface="Bahnschrift SemiCondensed" panose="020B0502040204020203" charset="0"/>
                <a:sym typeface="+mn-ea"/>
              </a:rPr>
              <a:t> </a:t>
            </a:r>
            <a:r>
              <a:rPr lang="en-US" altLang="zh-CN" sz="2100">
                <a:solidFill>
                  <a:schemeClr val="bg1"/>
                </a:solidFill>
                <a:latin typeface="Bahnschrift" panose="020B0502040204020203" charset="0"/>
                <a:cs typeface="Bahnschrift" panose="020B0502040204020203" charset="0"/>
                <a:sym typeface="+mn-ea"/>
              </a:rPr>
              <a:t>   “未来的时代将不是IT时代，而是</a:t>
            </a:r>
            <a:endParaRPr lang="en-US" altLang="zh-CN" sz="2100">
              <a:solidFill>
                <a:schemeClr val="bg1"/>
              </a:solidFill>
              <a:latin typeface="Bahnschrift" panose="020B0502040204020203" charset="0"/>
              <a:cs typeface="Bahnschrift" panose="020B0502040204020203" charset="0"/>
              <a:sym typeface="+mn-ea"/>
            </a:endParaRPr>
          </a:p>
          <a:p>
            <a:pPr algn="l"/>
            <a:endParaRPr lang="en-US" altLang="zh-CN" sz="2100">
              <a:solidFill>
                <a:schemeClr val="bg1"/>
              </a:solidFill>
              <a:latin typeface="Bahnschrift" panose="020B0502040204020203" charset="0"/>
              <a:cs typeface="Bahnschrift" panose="020B0502040204020203" charset="0"/>
              <a:sym typeface="+mn-ea"/>
            </a:endParaRPr>
          </a:p>
          <a:p>
            <a:pPr algn="l"/>
            <a:r>
              <a:rPr lang="en-US" altLang="zh-CN" sz="2100">
                <a:solidFill>
                  <a:schemeClr val="bg1"/>
                </a:solidFill>
                <a:latin typeface="Bahnschrift" panose="020B0502040204020203" charset="0"/>
                <a:cs typeface="Bahnschrift" panose="020B0502040204020203" charset="0"/>
                <a:sym typeface="+mn-ea"/>
              </a:rPr>
              <a:t>DT的时代。”淘宝创始人马云曾经多</a:t>
            </a:r>
            <a:endParaRPr lang="en-US" altLang="zh-CN" sz="2100">
              <a:solidFill>
                <a:schemeClr val="bg1"/>
              </a:solidFill>
              <a:latin typeface="Bahnschrift" panose="020B0502040204020203" charset="0"/>
              <a:cs typeface="Bahnschrift" panose="020B0502040204020203" charset="0"/>
              <a:sym typeface="+mn-ea"/>
            </a:endParaRPr>
          </a:p>
          <a:p>
            <a:pPr algn="l"/>
            <a:endParaRPr lang="en-US" altLang="zh-CN" sz="2100">
              <a:solidFill>
                <a:schemeClr val="bg1"/>
              </a:solidFill>
              <a:latin typeface="Bahnschrift" panose="020B0502040204020203" charset="0"/>
              <a:cs typeface="Bahnschrift" panose="020B0502040204020203" charset="0"/>
              <a:sym typeface="+mn-ea"/>
            </a:endParaRPr>
          </a:p>
          <a:p>
            <a:pPr algn="l"/>
            <a:r>
              <a:rPr lang="en-US" altLang="zh-CN" sz="2100">
                <a:solidFill>
                  <a:schemeClr val="bg1"/>
                </a:solidFill>
                <a:latin typeface="Bahnschrift" panose="020B0502040204020203" charset="0"/>
                <a:cs typeface="Bahnschrift" panose="020B0502040204020203" charset="0"/>
                <a:sym typeface="+mn-ea"/>
              </a:rPr>
              <a:t>次在公开场合讲到过。</a:t>
            </a:r>
            <a:endParaRPr lang="en-US" altLang="zh-CN" sz="2100">
              <a:solidFill>
                <a:schemeClr val="bg1"/>
              </a:solidFill>
              <a:latin typeface="Bahnschrift" panose="020B0502040204020203" charset="0"/>
              <a:cs typeface="Bahnschrift" panose="020B0502040204020203" charset="0"/>
              <a:sym typeface="+mn-ea"/>
            </a:endParaRPr>
          </a:p>
          <a:p>
            <a:pPr algn="l"/>
            <a:endParaRPr lang="en-US" altLang="zh-CN" sz="2100">
              <a:solidFill>
                <a:schemeClr val="bg1"/>
              </a:solidFill>
              <a:latin typeface="Bahnschrift" panose="020B0502040204020203" charset="0"/>
              <a:cs typeface="Bahnschrift" panose="020B0502040204020203" charset="0"/>
              <a:sym typeface="+mn-ea"/>
            </a:endParaRPr>
          </a:p>
          <a:p>
            <a:pPr algn="l"/>
            <a:r>
              <a:rPr lang="en-US" altLang="zh-CN" sz="2100">
                <a:solidFill>
                  <a:schemeClr val="bg1"/>
                </a:solidFill>
                <a:latin typeface="Bahnschrift" panose="020B0502040204020203" charset="0"/>
                <a:cs typeface="Bahnschrift" panose="020B0502040204020203" charset="0"/>
                <a:sym typeface="+mn-ea"/>
              </a:rPr>
              <a:t>     我国是人口大国、工业制造大国</a:t>
            </a:r>
            <a:endParaRPr lang="en-US" altLang="zh-CN" sz="2100">
              <a:solidFill>
                <a:schemeClr val="bg1"/>
              </a:solidFill>
              <a:latin typeface="Bahnschrift" panose="020B0502040204020203" charset="0"/>
              <a:cs typeface="Bahnschrift" panose="020B0502040204020203" charset="0"/>
              <a:sym typeface="+mn-ea"/>
            </a:endParaRPr>
          </a:p>
          <a:p>
            <a:pPr algn="l"/>
            <a:endParaRPr lang="en-US" altLang="zh-CN" sz="2100">
              <a:solidFill>
                <a:schemeClr val="bg1"/>
              </a:solidFill>
              <a:latin typeface="Bahnschrift" panose="020B0502040204020203" charset="0"/>
              <a:cs typeface="Bahnschrift" panose="020B0502040204020203" charset="0"/>
              <a:sym typeface="+mn-ea"/>
            </a:endParaRPr>
          </a:p>
          <a:p>
            <a:pPr algn="l"/>
            <a:r>
              <a:rPr lang="en-US" altLang="zh-CN" sz="2100">
                <a:solidFill>
                  <a:schemeClr val="bg1"/>
                </a:solidFill>
                <a:latin typeface="Bahnschrift" panose="020B0502040204020203" charset="0"/>
                <a:cs typeface="Bahnschrift" panose="020B0502040204020203" charset="0"/>
                <a:sym typeface="+mn-ea"/>
              </a:rPr>
              <a:t>和互联网大国，每天都会产生巨量</a:t>
            </a:r>
            <a:endParaRPr lang="en-US" altLang="zh-CN" sz="2100">
              <a:solidFill>
                <a:schemeClr val="bg1"/>
              </a:solidFill>
              <a:latin typeface="Bahnschrift" panose="020B0502040204020203" charset="0"/>
              <a:cs typeface="Bahnschrift" panose="020B0502040204020203" charset="0"/>
              <a:sym typeface="+mn-ea"/>
            </a:endParaRPr>
          </a:p>
          <a:p>
            <a:pPr algn="l"/>
            <a:endParaRPr lang="en-US" altLang="zh-CN" sz="2100">
              <a:solidFill>
                <a:schemeClr val="bg1"/>
              </a:solidFill>
              <a:latin typeface="Bahnschrift" panose="020B0502040204020203" charset="0"/>
              <a:cs typeface="Bahnschrift" panose="020B0502040204020203" charset="0"/>
              <a:sym typeface="+mn-ea"/>
            </a:endParaRPr>
          </a:p>
          <a:p>
            <a:pPr algn="l"/>
            <a:r>
              <a:rPr lang="en-US" altLang="zh-CN" sz="2100">
                <a:solidFill>
                  <a:schemeClr val="bg1"/>
                </a:solidFill>
                <a:latin typeface="Bahnschrift" panose="020B0502040204020203" charset="0"/>
                <a:cs typeface="Bahnschrift" panose="020B0502040204020203" charset="0"/>
                <a:sym typeface="+mn-ea"/>
              </a:rPr>
              <a:t>的数据，大数据资源极为丰富。根</a:t>
            </a:r>
            <a:endParaRPr lang="en-US" altLang="zh-CN" sz="2100">
              <a:solidFill>
                <a:schemeClr val="bg1"/>
              </a:solidFill>
              <a:latin typeface="Bahnschrift" panose="020B0502040204020203" charset="0"/>
              <a:cs typeface="Bahnschrift" panose="020B0502040204020203" charset="0"/>
              <a:sym typeface="+mn-ea"/>
            </a:endParaRPr>
          </a:p>
          <a:p>
            <a:pPr algn="l"/>
            <a:endParaRPr lang="en-US" altLang="zh-CN" sz="2100">
              <a:solidFill>
                <a:schemeClr val="bg1"/>
              </a:solidFill>
              <a:latin typeface="Bahnschrift" panose="020B0502040204020203" charset="0"/>
              <a:cs typeface="Bahnschrift" panose="020B0502040204020203" charset="0"/>
              <a:sym typeface="+mn-ea"/>
            </a:endParaRPr>
          </a:p>
          <a:p>
            <a:pPr algn="l"/>
            <a:r>
              <a:rPr lang="en-US" altLang="zh-CN" sz="2100">
                <a:solidFill>
                  <a:schemeClr val="bg1"/>
                </a:solidFill>
                <a:latin typeface="Bahnschrift" panose="020B0502040204020203" charset="0"/>
                <a:cs typeface="Bahnschrift" panose="020B0502040204020203" charset="0"/>
                <a:sym typeface="+mn-ea"/>
              </a:rPr>
              <a:t>据IDC最新发布的统计数据，中国的</a:t>
            </a:r>
            <a:endParaRPr lang="en-US" altLang="zh-CN" sz="2100">
              <a:solidFill>
                <a:schemeClr val="bg1"/>
              </a:solidFill>
              <a:latin typeface="Bahnschrift" panose="020B0502040204020203" charset="0"/>
              <a:cs typeface="Bahnschrift" panose="020B0502040204020203" charset="0"/>
              <a:sym typeface="+mn-ea"/>
            </a:endParaRPr>
          </a:p>
          <a:p>
            <a:pPr algn="l"/>
            <a:endParaRPr lang="en-US" altLang="zh-CN" sz="2100">
              <a:solidFill>
                <a:schemeClr val="bg1"/>
              </a:solidFill>
              <a:latin typeface="Bahnschrift" panose="020B0502040204020203" charset="0"/>
              <a:cs typeface="Bahnschrift" panose="020B0502040204020203" charset="0"/>
              <a:sym typeface="+mn-ea"/>
            </a:endParaRPr>
          </a:p>
          <a:p>
            <a:pPr algn="l"/>
            <a:r>
              <a:rPr lang="en-US" altLang="zh-CN" sz="2100">
                <a:solidFill>
                  <a:schemeClr val="bg1"/>
                </a:solidFill>
                <a:latin typeface="Bahnschrift" panose="020B0502040204020203" charset="0"/>
                <a:cs typeface="Bahnschrift" panose="020B0502040204020203" charset="0"/>
                <a:sym typeface="+mn-ea"/>
              </a:rPr>
              <a:t>数据产生量约占全球数据产生量的</a:t>
            </a:r>
            <a:endParaRPr lang="en-US" altLang="zh-CN" sz="2100">
              <a:solidFill>
                <a:schemeClr val="bg1"/>
              </a:solidFill>
              <a:latin typeface="Bahnschrift" panose="020B0502040204020203" charset="0"/>
              <a:cs typeface="Bahnschrift" panose="020B0502040204020203" charset="0"/>
              <a:sym typeface="+mn-ea"/>
            </a:endParaRPr>
          </a:p>
          <a:p>
            <a:pPr algn="l"/>
            <a:endParaRPr lang="en-US" altLang="zh-CN" sz="2100">
              <a:solidFill>
                <a:schemeClr val="bg1"/>
              </a:solidFill>
              <a:latin typeface="Bahnschrift" panose="020B0502040204020203" charset="0"/>
              <a:cs typeface="Bahnschrift" panose="020B0502040204020203" charset="0"/>
              <a:sym typeface="+mn-ea"/>
            </a:endParaRPr>
          </a:p>
          <a:p>
            <a:pPr algn="l"/>
            <a:r>
              <a:rPr lang="en-US" altLang="zh-CN" sz="2100">
                <a:solidFill>
                  <a:schemeClr val="bg1"/>
                </a:solidFill>
                <a:latin typeface="Bahnschrift" panose="020B0502040204020203" charset="0"/>
                <a:cs typeface="Bahnschrift" panose="020B0502040204020203" charset="0"/>
                <a:sym typeface="+mn-ea"/>
              </a:rPr>
              <a:t>23%，大数据市场</a:t>
            </a:r>
            <a:r>
              <a:rPr lang="zh-CN" altLang="en-US" sz="2100">
                <a:solidFill>
                  <a:schemeClr val="bg1"/>
                </a:solidFill>
                <a:latin typeface="Bahnschrift" panose="020B0502040204020203" charset="0"/>
                <a:cs typeface="Bahnschrift" panose="020B0502040204020203" charset="0"/>
                <a:sym typeface="+mn-ea"/>
              </a:rPr>
              <a:t>规模</a:t>
            </a:r>
            <a:r>
              <a:rPr lang="en-US" altLang="zh-CN" sz="2100">
                <a:solidFill>
                  <a:schemeClr val="bg1"/>
                </a:solidFill>
                <a:latin typeface="Bahnschrift" panose="020B0502040204020203" charset="0"/>
                <a:cs typeface="Bahnschrift" panose="020B0502040204020203" charset="0"/>
                <a:sym typeface="+mn-ea"/>
              </a:rPr>
              <a:t>无疑是</a:t>
            </a:r>
            <a:r>
              <a:rPr lang="zh-CN" altLang="en-US" sz="2100">
                <a:solidFill>
                  <a:schemeClr val="bg1"/>
                </a:solidFill>
                <a:latin typeface="Bahnschrift" panose="020B0502040204020203" charset="0"/>
                <a:cs typeface="Bahnschrift" panose="020B0502040204020203" charset="0"/>
                <a:sym typeface="+mn-ea"/>
              </a:rPr>
              <a:t>巨大</a:t>
            </a:r>
            <a:r>
              <a:rPr lang="en-US" altLang="zh-CN" sz="2100">
                <a:solidFill>
                  <a:schemeClr val="bg1"/>
                </a:solidFill>
                <a:latin typeface="Bahnschrift" panose="020B0502040204020203" charset="0"/>
                <a:cs typeface="Bahnschrift" panose="020B0502040204020203" charset="0"/>
                <a:sym typeface="+mn-ea"/>
              </a:rPr>
              <a:t>的。</a:t>
            </a:r>
            <a:endParaRPr lang="en-US" altLang="zh-CN" sz="2100">
              <a:solidFill>
                <a:schemeClr val="bg1"/>
              </a:solidFill>
              <a:latin typeface="Bahnschrift" panose="020B0502040204020203" charset="0"/>
              <a:cs typeface="Bahnschrift" panose="020B0502040204020203" charset="0"/>
              <a:sym typeface="+mn-ea"/>
            </a:endParaRPr>
          </a:p>
          <a:p>
            <a:pPr algn="l"/>
            <a:endParaRPr lang="en-US" altLang="zh-CN" sz="2100">
              <a:solidFill>
                <a:schemeClr val="bg1"/>
              </a:solidFill>
              <a:latin typeface="Bahnschrift" panose="020B0502040204020203" charset="0"/>
              <a:cs typeface="Bahnschrift" panose="020B0502040204020203" charset="0"/>
              <a:sym typeface="+mn-ea"/>
            </a:endParaRPr>
          </a:p>
          <a:p>
            <a:pPr algn="l"/>
            <a:endParaRPr lang="en-US" altLang="zh-CN" sz="2100">
              <a:solidFill>
                <a:schemeClr val="bg1"/>
              </a:solidFill>
              <a:latin typeface="Bahnschrift" panose="020B0502040204020203" charset="0"/>
              <a:cs typeface="Bahnschrift" panose="020B0502040204020203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Tm="0">
        <p15:prstTrans prst="pageCurlDouble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1887"/>
          <p:cNvSpPr/>
          <p:nvPr/>
        </p:nvSpPr>
        <p:spPr>
          <a:xfrm>
            <a:off x="8094980" y="2463800"/>
            <a:ext cx="4029075" cy="4317365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 anchor="t" anchorCtr="0">
            <a:spAutoFit/>
          </a:bodyPr>
          <a:lstStyle>
            <a:lvl1pPr algn="l">
              <a:lnSpc>
                <a:spcPct val="120000"/>
              </a:lnSpc>
              <a:defRPr sz="3500">
                <a:solidFill>
                  <a:srgbClr val="53585F"/>
                </a:solidFill>
              </a:defRPr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en-US" altLang="zh-CN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  </a:t>
            </a:r>
            <a:r>
              <a:rPr lang="en-US" altLang="zh-CN" dirty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   </a:t>
            </a:r>
            <a:r>
              <a:rPr lang="zh-CN" dirty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在用户建立订单的时候，利用埋点技</a:t>
            </a:r>
            <a:endParaRPr lang="zh-CN" dirty="0">
              <a:solidFill>
                <a:schemeClr val="accent2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defRPr sz="1800">
                <a:solidFill>
                  <a:srgbClr val="000000"/>
                </a:solidFill>
              </a:defRPr>
            </a:pPr>
            <a:endParaRPr lang="zh-CN" dirty="0">
              <a:solidFill>
                <a:schemeClr val="accent2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zh-CN" dirty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术采集用户的行为，生成包含用户名字，</a:t>
            </a:r>
            <a:endParaRPr lang="zh-CN" dirty="0">
              <a:solidFill>
                <a:schemeClr val="accent2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defRPr sz="1800">
                <a:solidFill>
                  <a:srgbClr val="000000"/>
                </a:solidFill>
              </a:defRPr>
            </a:pPr>
            <a:endParaRPr lang="zh-CN" dirty="0">
              <a:solidFill>
                <a:schemeClr val="accent2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zh-CN" dirty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手机号，商品</a:t>
            </a:r>
            <a:r>
              <a:rPr lang="en-US" altLang="zh-CN" dirty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id</a:t>
            </a:r>
            <a:r>
              <a:rPr lang="zh-CN" altLang="en-US" dirty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及订单创建时间等信息</a:t>
            </a:r>
            <a:endParaRPr lang="zh-CN" altLang="en-US" dirty="0">
              <a:solidFill>
                <a:schemeClr val="accent2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defRPr sz="1800">
                <a:solidFill>
                  <a:srgbClr val="000000"/>
                </a:solidFill>
              </a:defRPr>
            </a:pPr>
            <a:endParaRPr lang="zh-CN" altLang="en-US" dirty="0">
              <a:solidFill>
                <a:schemeClr val="accent2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-US" dirty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生成日志。</a:t>
            </a:r>
            <a:endParaRPr lang="zh-CN" altLang="en-US" dirty="0">
              <a:solidFill>
                <a:schemeClr val="accent2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defRPr sz="1800">
                <a:solidFill>
                  <a:srgbClr val="000000"/>
                </a:solidFill>
              </a:defRPr>
            </a:pPr>
            <a:endParaRPr lang="zh-CN" altLang="en-US" dirty="0">
              <a:solidFill>
                <a:schemeClr val="accent2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en-US" altLang="zh-CN" dirty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     </a:t>
            </a:r>
            <a:r>
              <a:rPr lang="zh-CN" altLang="en-US" dirty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再利用</a:t>
            </a:r>
            <a:r>
              <a:rPr lang="en-US" altLang="zh-CN" dirty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HDFS</a:t>
            </a:r>
            <a:r>
              <a:rPr lang="zh-CN" altLang="en-US" dirty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对数据进行分析，最后</a:t>
            </a:r>
            <a:r>
              <a:rPr lang="en-US" altLang="zh-CN" dirty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 </a:t>
            </a:r>
            <a:endParaRPr lang="en-US" altLang="zh-CN" dirty="0">
              <a:solidFill>
                <a:schemeClr val="accent2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defRPr sz="1800">
                <a:solidFill>
                  <a:srgbClr val="000000"/>
                </a:solidFill>
              </a:defRPr>
            </a:pPr>
            <a:endParaRPr lang="en-US" altLang="zh-CN" dirty="0">
              <a:solidFill>
                <a:schemeClr val="accent2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-US" dirty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用</a:t>
            </a:r>
            <a:r>
              <a:rPr lang="en-US" altLang="zh-CN" dirty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echarts</a:t>
            </a:r>
            <a:r>
              <a:rPr lang="zh-CN" altLang="en-US" dirty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可视化技术将分析结果进行展</a:t>
            </a:r>
            <a:endParaRPr lang="zh-CN" altLang="en-US" dirty="0">
              <a:solidFill>
                <a:schemeClr val="accent2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defRPr sz="1800">
                <a:solidFill>
                  <a:srgbClr val="000000"/>
                </a:solidFill>
              </a:defRPr>
            </a:pPr>
            <a:endParaRPr lang="zh-CN" altLang="en-US" dirty="0">
              <a:solidFill>
                <a:schemeClr val="accent2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-US" dirty="0">
                <a:solidFill>
                  <a:schemeClr val="accent2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示。</a:t>
            </a:r>
            <a:endParaRPr lang="en-US" altLang="zh-CN" dirty="0">
              <a:solidFill>
                <a:schemeClr val="accent2"/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</p:txBody>
      </p:sp>
      <p:sp>
        <p:nvSpPr>
          <p:cNvPr id="23" name="Shape 1889"/>
          <p:cNvSpPr/>
          <p:nvPr/>
        </p:nvSpPr>
        <p:spPr>
          <a:xfrm>
            <a:off x="7869555" y="1167765"/>
            <a:ext cx="3813175" cy="405765"/>
          </a:xfrm>
          <a:prstGeom prst="rect">
            <a:avLst/>
          </a:prstGeom>
          <a:ln w="12700">
            <a:miter lim="400000"/>
          </a:ln>
        </p:spPr>
        <p:txBody>
          <a:bodyPr wrap="square" lIns="0" tIns="0" rIns="0" bIns="0" anchor="t" anchorCtr="0">
            <a:spAutoFit/>
          </a:bodyPr>
          <a:lstStyle>
            <a:lvl1pPr algn="r">
              <a:defRPr sz="3500">
                <a:solidFill>
                  <a:srgbClr val="53585F"/>
                </a:solidFill>
              </a:defRPr>
            </a:lvl1pPr>
          </a:lstStyle>
          <a:p>
            <a:pPr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2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基于</a:t>
            </a:r>
            <a:r>
              <a:rPr lang="en-US" altLang="zh-CN" sz="2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mall</a:t>
            </a:r>
            <a:r>
              <a:rPr lang="zh-CN" altLang="en-US" sz="2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Open Sans" panose="020B0606030504020204" pitchFamily="34" charset="0"/>
                <a:sym typeface="Agency FB" panose="020B0503020202020204" pitchFamily="34" charset="0"/>
              </a:rPr>
              <a:t>商城的数据分析</a:t>
            </a:r>
            <a:endParaRPr lang="zh-CN" altLang="en-US" sz="2200" dirty="0" smtClean="0">
              <a:solidFill>
                <a:schemeClr val="tx2">
                  <a:lumMod val="60000"/>
                  <a:lumOff val="40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Open Sans" panose="020B0606030504020204" pitchFamily="34" charset="0"/>
              <a:sym typeface="Agency FB" panose="020B0503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研究背景及</a:t>
            </a: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内容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5" name="圆角矩形 4"/>
          <p:cNvSpPr/>
          <p:nvPr/>
        </p:nvSpPr>
        <p:spPr>
          <a:xfrm rot="20700000">
            <a:off x="522605" y="2453640"/>
            <a:ext cx="4894580" cy="3964940"/>
          </a:xfrm>
          <a:prstGeom prst="roundRect">
            <a:avLst/>
          </a:prstGeom>
          <a:blipFill rotWithShape="1"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1964690" y="1167765"/>
            <a:ext cx="4733925" cy="4060190"/>
          </a:xfrm>
          <a:prstGeom prst="round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flip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333031" y="2963462"/>
            <a:ext cx="1728093" cy="1421928"/>
          </a:xfrm>
        </p:spPr>
        <p:txBody>
          <a:bodyPr/>
          <a:lstStyle/>
          <a:p>
            <a:r>
              <a:rPr lang="en-US" altLang="zh-CN" dirty="0" smtClean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02</a:t>
            </a:r>
            <a:endParaRPr lang="zh-CN" altLang="en-US" dirty="0">
              <a:solidFill>
                <a:schemeClr val="accent1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5925319" y="2752229"/>
            <a:ext cx="4680520" cy="686649"/>
          </a:xfrm>
        </p:spPr>
        <p:txBody>
          <a:bodyPr/>
          <a:lstStyle/>
          <a:p>
            <a:r>
              <a:rPr lang="zh-CN" altLang="en-US" dirty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功能</a:t>
            </a:r>
            <a:r>
              <a:rPr lang="zh-CN" altLang="en-US" dirty="0">
                <a:solidFill>
                  <a:schemeClr val="accent1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简介</a:t>
            </a:r>
            <a:endParaRPr lang="zh-CN" altLang="en-US" dirty="0">
              <a:solidFill>
                <a:schemeClr val="accent1"/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电子</a:t>
            </a: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商城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pPr marL="0" indent="0">
              <a:buNone/>
            </a:pP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数据</a:t>
            </a: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采集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数据</a:t>
            </a: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分析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  <a:p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2000" advTm="0">
        <p15:prstTrans prst="crush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Up Arrow 64"/>
          <p:cNvSpPr/>
          <p:nvPr/>
        </p:nvSpPr>
        <p:spPr>
          <a:xfrm>
            <a:off x="6006614" y="1429179"/>
            <a:ext cx="520995" cy="5803495"/>
          </a:xfrm>
          <a:prstGeom prst="upArrow">
            <a:avLst>
              <a:gd name="adj1" fmla="val 50000"/>
              <a:gd name="adj2" fmla="val 67147"/>
            </a:avLst>
          </a:prstGeom>
          <a:solidFill>
            <a:schemeClr val="accent5"/>
          </a:solidFill>
          <a:ln>
            <a:noFill/>
          </a:ln>
          <a:effectLst>
            <a:outerShdw blurRad="177800" dist="203200" dir="2700000" algn="ctr" rotWithShape="0">
              <a:schemeClr val="tx1">
                <a:lumMod val="50000"/>
                <a:lumOff val="50000"/>
                <a:alpha val="4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66" name="Bent Arrow 65"/>
          <p:cNvSpPr/>
          <p:nvPr/>
        </p:nvSpPr>
        <p:spPr>
          <a:xfrm>
            <a:off x="6135355" y="2437672"/>
            <a:ext cx="3286684" cy="4795003"/>
          </a:xfrm>
          <a:prstGeom prst="bentArrow">
            <a:avLst>
              <a:gd name="adj1" fmla="val 8879"/>
              <a:gd name="adj2" fmla="val 9038"/>
              <a:gd name="adj3" fmla="val 15734"/>
              <a:gd name="adj4" fmla="val 19454"/>
            </a:avLst>
          </a:prstGeom>
          <a:solidFill>
            <a:schemeClr val="accent3"/>
          </a:solidFill>
          <a:ln>
            <a:noFill/>
          </a:ln>
          <a:effectLst>
            <a:outerShdw blurRad="177800" dist="203200" dir="2700000" algn="ctr" rotWithShape="0">
              <a:schemeClr val="tx1">
                <a:lumMod val="50000"/>
                <a:lumOff val="50000"/>
                <a:alpha val="4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54" name="Bent Arrow 53"/>
          <p:cNvSpPr/>
          <p:nvPr/>
        </p:nvSpPr>
        <p:spPr>
          <a:xfrm flipH="1">
            <a:off x="3142690" y="3402025"/>
            <a:ext cx="3286684" cy="3830650"/>
          </a:xfrm>
          <a:prstGeom prst="bentArrow">
            <a:avLst>
              <a:gd name="adj1" fmla="val 8879"/>
              <a:gd name="adj2" fmla="val 9038"/>
              <a:gd name="adj3" fmla="val 15734"/>
              <a:gd name="adj4" fmla="val 19454"/>
            </a:avLst>
          </a:prstGeom>
          <a:solidFill>
            <a:srgbClr val="92D050"/>
          </a:solidFill>
          <a:ln>
            <a:noFill/>
          </a:ln>
          <a:effectLst>
            <a:outerShdw blurRad="177800" dist="203200" dir="2700000" algn="ctr" rotWithShape="0">
              <a:schemeClr val="tx1">
                <a:lumMod val="50000"/>
                <a:lumOff val="50000"/>
                <a:alpha val="4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51" name="Bent Arrow 50"/>
          <p:cNvSpPr/>
          <p:nvPr/>
        </p:nvSpPr>
        <p:spPr>
          <a:xfrm>
            <a:off x="6136932" y="3937777"/>
            <a:ext cx="2916194" cy="3294898"/>
          </a:xfrm>
          <a:prstGeom prst="bentArrow">
            <a:avLst>
              <a:gd name="adj1" fmla="val 10194"/>
              <a:gd name="adj2" fmla="val 9038"/>
              <a:gd name="adj3" fmla="val 14263"/>
              <a:gd name="adj4" fmla="val 24932"/>
            </a:avLst>
          </a:prstGeom>
          <a:solidFill>
            <a:schemeClr val="accent1"/>
          </a:solidFill>
          <a:ln>
            <a:noFill/>
          </a:ln>
          <a:effectLst>
            <a:outerShdw blurRad="177800" dist="203200" dir="2700000" algn="ctr" rotWithShape="0">
              <a:schemeClr val="tx1">
                <a:lumMod val="50000"/>
                <a:lumOff val="50000"/>
                <a:alpha val="4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57" name="Bent Arrow 56"/>
          <p:cNvSpPr/>
          <p:nvPr/>
        </p:nvSpPr>
        <p:spPr>
          <a:xfrm flipH="1">
            <a:off x="3923883" y="4775015"/>
            <a:ext cx="2505492" cy="2457660"/>
          </a:xfrm>
          <a:prstGeom prst="bentArrow">
            <a:avLst>
              <a:gd name="adj1" fmla="val 13458"/>
              <a:gd name="adj2" fmla="val 12349"/>
              <a:gd name="adj3" fmla="val 17061"/>
              <a:gd name="adj4" fmla="val 30061"/>
            </a:avLst>
          </a:prstGeom>
          <a:solidFill>
            <a:schemeClr val="accent2"/>
          </a:solidFill>
          <a:ln>
            <a:noFill/>
          </a:ln>
          <a:effectLst>
            <a:outerShdw blurRad="177800" dist="203200" dir="2700000" algn="ctr" rotWithShape="0">
              <a:schemeClr val="tx1">
                <a:lumMod val="50000"/>
                <a:lumOff val="50000"/>
                <a:alpha val="4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73" name="Freeform 245"/>
          <p:cNvSpPr/>
          <p:nvPr/>
        </p:nvSpPr>
        <p:spPr bwMode="auto">
          <a:xfrm>
            <a:off x="5314811" y="5416100"/>
            <a:ext cx="466304" cy="466304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endParaRPr lang="en-US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74" name="Freeform 5"/>
          <p:cNvSpPr>
            <a:spLocks noEditPoints="1"/>
          </p:cNvSpPr>
          <p:nvPr/>
        </p:nvSpPr>
        <p:spPr bwMode="auto">
          <a:xfrm>
            <a:off x="6636012" y="1753202"/>
            <a:ext cx="520804" cy="520804"/>
          </a:xfrm>
          <a:custGeom>
            <a:avLst/>
            <a:gdLst/>
            <a:ahLst/>
            <a:cxnLst>
              <a:cxn ang="0">
                <a:pos x="0" y="192"/>
              </a:cxn>
              <a:cxn ang="0">
                <a:pos x="255" y="135"/>
              </a:cxn>
              <a:cxn ang="0">
                <a:pos x="277" y="122"/>
              </a:cxn>
              <a:cxn ang="0">
                <a:pos x="303" y="116"/>
              </a:cxn>
              <a:cxn ang="0">
                <a:pos x="296" y="105"/>
              </a:cxn>
              <a:cxn ang="0">
                <a:pos x="278" y="89"/>
              </a:cxn>
              <a:cxn ang="0">
                <a:pos x="265" y="90"/>
              </a:cxn>
              <a:cxn ang="0">
                <a:pos x="256" y="82"/>
              </a:cxn>
              <a:cxn ang="0">
                <a:pos x="231" y="73"/>
              </a:cxn>
              <a:cxn ang="0">
                <a:pos x="234" y="98"/>
              </a:cxn>
              <a:cxn ang="0">
                <a:pos x="224" y="118"/>
              </a:cxn>
              <a:cxn ang="0">
                <a:pos x="205" y="103"/>
              </a:cxn>
              <a:cxn ang="0">
                <a:pos x="175" y="89"/>
              </a:cxn>
              <a:cxn ang="0">
                <a:pos x="183" y="68"/>
              </a:cxn>
              <a:cxn ang="0">
                <a:pos x="212" y="58"/>
              </a:cxn>
              <a:cxn ang="0">
                <a:pos x="207" y="47"/>
              </a:cxn>
              <a:cxn ang="0">
                <a:pos x="188" y="50"/>
              </a:cxn>
              <a:cxn ang="0">
                <a:pos x="168" y="37"/>
              </a:cxn>
              <a:cxn ang="0">
                <a:pos x="171" y="52"/>
              </a:cxn>
              <a:cxn ang="0">
                <a:pos x="157" y="52"/>
              </a:cxn>
              <a:cxn ang="0">
                <a:pos x="141" y="40"/>
              </a:cxn>
              <a:cxn ang="0">
                <a:pos x="126" y="47"/>
              </a:cxn>
              <a:cxn ang="0">
                <a:pos x="143" y="51"/>
              </a:cxn>
              <a:cxn ang="0">
                <a:pos x="131" y="58"/>
              </a:cxn>
              <a:cxn ang="0">
                <a:pos x="56" y="107"/>
              </a:cxn>
              <a:cxn ang="0">
                <a:pos x="65" y="118"/>
              </a:cxn>
              <a:cxn ang="0">
                <a:pos x="79" y="135"/>
              </a:cxn>
              <a:cxn ang="0">
                <a:pos x="74" y="158"/>
              </a:cxn>
              <a:cxn ang="0">
                <a:pos x="88" y="185"/>
              </a:cxn>
              <a:cxn ang="0">
                <a:pos x="108" y="214"/>
              </a:cxn>
              <a:cxn ang="0">
                <a:pos x="118" y="227"/>
              </a:cxn>
              <a:cxn ang="0">
                <a:pos x="105" y="197"/>
              </a:cxn>
              <a:cxn ang="0">
                <a:pos x="125" y="225"/>
              </a:cxn>
              <a:cxn ang="0">
                <a:pos x="150" y="255"/>
              </a:cxn>
              <a:cxn ang="0">
                <a:pos x="184" y="269"/>
              </a:cxn>
              <a:cxn ang="0">
                <a:pos x="213" y="290"/>
              </a:cxn>
              <a:cxn ang="0">
                <a:pos x="224" y="288"/>
              </a:cxn>
              <a:cxn ang="0">
                <a:pos x="212" y="268"/>
              </a:cxn>
              <a:cxn ang="0">
                <a:pos x="197" y="262"/>
              </a:cxn>
              <a:cxn ang="0">
                <a:pos x="194" y="239"/>
              </a:cxn>
              <a:cxn ang="0">
                <a:pos x="171" y="250"/>
              </a:cxn>
              <a:cxn ang="0">
                <a:pos x="168" y="210"/>
              </a:cxn>
              <a:cxn ang="0">
                <a:pos x="184" y="206"/>
              </a:cxn>
              <a:cxn ang="0">
                <a:pos x="196" y="202"/>
              </a:cxn>
              <a:cxn ang="0">
                <a:pos x="214" y="211"/>
              </a:cxn>
              <a:cxn ang="0">
                <a:pos x="221" y="205"/>
              </a:cxn>
              <a:cxn ang="0">
                <a:pos x="234" y="179"/>
              </a:cxn>
              <a:cxn ang="0">
                <a:pos x="233" y="171"/>
              </a:cxn>
              <a:cxn ang="0">
                <a:pos x="252" y="157"/>
              </a:cxn>
              <a:cxn ang="0">
                <a:pos x="266" y="143"/>
              </a:cxn>
              <a:cxn ang="0">
                <a:pos x="273" y="131"/>
              </a:cxn>
              <a:cxn ang="0">
                <a:pos x="255" y="135"/>
              </a:cxn>
              <a:cxn ang="0">
                <a:pos x="295" y="298"/>
              </a:cxn>
              <a:cxn ang="0">
                <a:pos x="272" y="288"/>
              </a:cxn>
              <a:cxn ang="0">
                <a:pos x="251" y="288"/>
              </a:cxn>
              <a:cxn ang="0">
                <a:pos x="236" y="286"/>
              </a:cxn>
              <a:cxn ang="0">
                <a:pos x="230" y="307"/>
              </a:cxn>
              <a:cxn ang="0">
                <a:pos x="223" y="335"/>
              </a:cxn>
              <a:cxn ang="0">
                <a:pos x="308" y="302"/>
              </a:cxn>
            </a:cxnLst>
            <a:rect l="0" t="0" r="r" b="b"/>
            <a:pathLst>
              <a:path w="384" h="384">
                <a:moveTo>
                  <a:pt x="384" y="192"/>
                </a:moveTo>
                <a:cubicBezTo>
                  <a:pt x="384" y="298"/>
                  <a:pt x="298" y="384"/>
                  <a:pt x="192" y="384"/>
                </a:cubicBezTo>
                <a:cubicBezTo>
                  <a:pt x="86" y="384"/>
                  <a:pt x="0" y="298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298" y="0"/>
                  <a:pt x="384" y="86"/>
                  <a:pt x="384" y="192"/>
                </a:cubicBezTo>
                <a:close/>
                <a:moveTo>
                  <a:pt x="255" y="135"/>
                </a:moveTo>
                <a:cubicBezTo>
                  <a:pt x="256" y="135"/>
                  <a:pt x="257" y="130"/>
                  <a:pt x="258" y="129"/>
                </a:cubicBezTo>
                <a:cubicBezTo>
                  <a:pt x="260" y="127"/>
                  <a:pt x="262" y="126"/>
                  <a:pt x="264" y="125"/>
                </a:cubicBezTo>
                <a:cubicBezTo>
                  <a:pt x="268" y="124"/>
                  <a:pt x="272" y="123"/>
                  <a:pt x="277" y="122"/>
                </a:cubicBezTo>
                <a:cubicBezTo>
                  <a:pt x="281" y="121"/>
                  <a:pt x="286" y="121"/>
                  <a:pt x="289" y="125"/>
                </a:cubicBezTo>
                <a:cubicBezTo>
                  <a:pt x="289" y="124"/>
                  <a:pt x="295" y="119"/>
                  <a:pt x="295" y="119"/>
                </a:cubicBezTo>
                <a:cubicBezTo>
                  <a:pt x="298" y="118"/>
                  <a:pt x="301" y="118"/>
                  <a:pt x="303" y="116"/>
                </a:cubicBezTo>
                <a:cubicBezTo>
                  <a:pt x="303" y="115"/>
                  <a:pt x="303" y="110"/>
                  <a:pt x="303" y="110"/>
                </a:cubicBezTo>
                <a:cubicBezTo>
                  <a:pt x="299" y="111"/>
                  <a:pt x="298" y="107"/>
                  <a:pt x="297" y="103"/>
                </a:cubicBezTo>
                <a:cubicBezTo>
                  <a:pt x="297" y="104"/>
                  <a:pt x="297" y="104"/>
                  <a:pt x="296" y="105"/>
                </a:cubicBezTo>
                <a:cubicBezTo>
                  <a:pt x="296" y="102"/>
                  <a:pt x="291" y="104"/>
                  <a:pt x="290" y="104"/>
                </a:cubicBezTo>
                <a:cubicBezTo>
                  <a:pt x="284" y="102"/>
                  <a:pt x="285" y="98"/>
                  <a:pt x="283" y="94"/>
                </a:cubicBezTo>
                <a:cubicBezTo>
                  <a:pt x="282" y="92"/>
                  <a:pt x="279" y="91"/>
                  <a:pt x="278" y="89"/>
                </a:cubicBezTo>
                <a:cubicBezTo>
                  <a:pt x="277" y="87"/>
                  <a:pt x="277" y="84"/>
                  <a:pt x="274" y="84"/>
                </a:cubicBezTo>
                <a:cubicBezTo>
                  <a:pt x="273" y="84"/>
                  <a:pt x="270" y="89"/>
                  <a:pt x="270" y="89"/>
                </a:cubicBezTo>
                <a:cubicBezTo>
                  <a:pt x="267" y="88"/>
                  <a:pt x="266" y="89"/>
                  <a:pt x="265" y="90"/>
                </a:cubicBezTo>
                <a:cubicBezTo>
                  <a:pt x="263" y="91"/>
                  <a:pt x="262" y="91"/>
                  <a:pt x="260" y="92"/>
                </a:cubicBezTo>
                <a:cubicBezTo>
                  <a:pt x="265" y="90"/>
                  <a:pt x="258" y="88"/>
                  <a:pt x="256" y="88"/>
                </a:cubicBezTo>
                <a:cubicBezTo>
                  <a:pt x="260" y="87"/>
                  <a:pt x="258" y="83"/>
                  <a:pt x="256" y="82"/>
                </a:cubicBezTo>
                <a:cubicBezTo>
                  <a:pt x="256" y="82"/>
                  <a:pt x="257" y="82"/>
                  <a:pt x="257" y="82"/>
                </a:cubicBezTo>
                <a:cubicBezTo>
                  <a:pt x="257" y="79"/>
                  <a:pt x="250" y="77"/>
                  <a:pt x="247" y="76"/>
                </a:cubicBezTo>
                <a:cubicBezTo>
                  <a:pt x="245" y="74"/>
                  <a:pt x="233" y="72"/>
                  <a:pt x="231" y="73"/>
                </a:cubicBezTo>
                <a:cubicBezTo>
                  <a:pt x="228" y="75"/>
                  <a:pt x="231" y="80"/>
                  <a:pt x="231" y="83"/>
                </a:cubicBezTo>
                <a:cubicBezTo>
                  <a:pt x="232" y="86"/>
                  <a:pt x="228" y="86"/>
                  <a:pt x="228" y="89"/>
                </a:cubicBezTo>
                <a:cubicBezTo>
                  <a:pt x="228" y="93"/>
                  <a:pt x="236" y="92"/>
                  <a:pt x="234" y="98"/>
                </a:cubicBezTo>
                <a:cubicBezTo>
                  <a:pt x="233" y="102"/>
                  <a:pt x="228" y="102"/>
                  <a:pt x="226" y="105"/>
                </a:cubicBezTo>
                <a:cubicBezTo>
                  <a:pt x="224" y="108"/>
                  <a:pt x="227" y="112"/>
                  <a:pt x="229" y="114"/>
                </a:cubicBezTo>
                <a:cubicBezTo>
                  <a:pt x="231" y="115"/>
                  <a:pt x="225" y="118"/>
                  <a:pt x="224" y="118"/>
                </a:cubicBezTo>
                <a:cubicBezTo>
                  <a:pt x="220" y="120"/>
                  <a:pt x="217" y="114"/>
                  <a:pt x="216" y="110"/>
                </a:cubicBezTo>
                <a:cubicBezTo>
                  <a:pt x="215" y="108"/>
                  <a:pt x="215" y="104"/>
                  <a:pt x="212" y="103"/>
                </a:cubicBezTo>
                <a:cubicBezTo>
                  <a:pt x="210" y="102"/>
                  <a:pt x="206" y="102"/>
                  <a:pt x="205" y="103"/>
                </a:cubicBezTo>
                <a:cubicBezTo>
                  <a:pt x="203" y="99"/>
                  <a:pt x="198" y="98"/>
                  <a:pt x="194" y="97"/>
                </a:cubicBezTo>
                <a:cubicBezTo>
                  <a:pt x="189" y="95"/>
                  <a:pt x="185" y="95"/>
                  <a:pt x="180" y="96"/>
                </a:cubicBezTo>
                <a:cubicBezTo>
                  <a:pt x="181" y="95"/>
                  <a:pt x="179" y="88"/>
                  <a:pt x="175" y="89"/>
                </a:cubicBezTo>
                <a:cubicBezTo>
                  <a:pt x="176" y="86"/>
                  <a:pt x="176" y="84"/>
                  <a:pt x="176" y="81"/>
                </a:cubicBezTo>
                <a:cubicBezTo>
                  <a:pt x="177" y="79"/>
                  <a:pt x="178" y="77"/>
                  <a:pt x="179" y="75"/>
                </a:cubicBezTo>
                <a:cubicBezTo>
                  <a:pt x="180" y="74"/>
                  <a:pt x="185" y="69"/>
                  <a:pt x="183" y="68"/>
                </a:cubicBezTo>
                <a:cubicBezTo>
                  <a:pt x="188" y="69"/>
                  <a:pt x="193" y="69"/>
                  <a:pt x="196" y="66"/>
                </a:cubicBezTo>
                <a:cubicBezTo>
                  <a:pt x="198" y="63"/>
                  <a:pt x="199" y="60"/>
                  <a:pt x="202" y="57"/>
                </a:cubicBezTo>
                <a:cubicBezTo>
                  <a:pt x="205" y="53"/>
                  <a:pt x="209" y="58"/>
                  <a:pt x="212" y="58"/>
                </a:cubicBezTo>
                <a:cubicBezTo>
                  <a:pt x="217" y="59"/>
                  <a:pt x="217" y="53"/>
                  <a:pt x="214" y="51"/>
                </a:cubicBezTo>
                <a:cubicBezTo>
                  <a:pt x="218" y="51"/>
                  <a:pt x="215" y="45"/>
                  <a:pt x="213" y="44"/>
                </a:cubicBezTo>
                <a:cubicBezTo>
                  <a:pt x="211" y="43"/>
                  <a:pt x="202" y="46"/>
                  <a:pt x="207" y="47"/>
                </a:cubicBezTo>
                <a:cubicBezTo>
                  <a:pt x="206" y="47"/>
                  <a:pt x="200" y="59"/>
                  <a:pt x="196" y="53"/>
                </a:cubicBezTo>
                <a:cubicBezTo>
                  <a:pt x="195" y="52"/>
                  <a:pt x="195" y="47"/>
                  <a:pt x="193" y="46"/>
                </a:cubicBezTo>
                <a:cubicBezTo>
                  <a:pt x="190" y="46"/>
                  <a:pt x="189" y="49"/>
                  <a:pt x="188" y="50"/>
                </a:cubicBezTo>
                <a:cubicBezTo>
                  <a:pt x="190" y="47"/>
                  <a:pt x="181" y="45"/>
                  <a:pt x="180" y="44"/>
                </a:cubicBezTo>
                <a:cubicBezTo>
                  <a:pt x="183" y="42"/>
                  <a:pt x="180" y="39"/>
                  <a:pt x="178" y="38"/>
                </a:cubicBezTo>
                <a:cubicBezTo>
                  <a:pt x="176" y="36"/>
                  <a:pt x="169" y="35"/>
                  <a:pt x="168" y="37"/>
                </a:cubicBezTo>
                <a:cubicBezTo>
                  <a:pt x="163" y="43"/>
                  <a:pt x="173" y="44"/>
                  <a:pt x="175" y="45"/>
                </a:cubicBezTo>
                <a:cubicBezTo>
                  <a:pt x="176" y="46"/>
                  <a:pt x="179" y="48"/>
                  <a:pt x="177" y="49"/>
                </a:cubicBezTo>
                <a:cubicBezTo>
                  <a:pt x="176" y="50"/>
                  <a:pt x="171" y="51"/>
                  <a:pt x="171" y="52"/>
                </a:cubicBezTo>
                <a:cubicBezTo>
                  <a:pt x="169" y="54"/>
                  <a:pt x="172" y="57"/>
                  <a:pt x="170" y="59"/>
                </a:cubicBezTo>
                <a:cubicBezTo>
                  <a:pt x="168" y="57"/>
                  <a:pt x="168" y="53"/>
                  <a:pt x="166" y="50"/>
                </a:cubicBezTo>
                <a:cubicBezTo>
                  <a:pt x="168" y="53"/>
                  <a:pt x="157" y="52"/>
                  <a:pt x="157" y="52"/>
                </a:cubicBezTo>
                <a:cubicBezTo>
                  <a:pt x="154" y="52"/>
                  <a:pt x="148" y="54"/>
                  <a:pt x="145" y="50"/>
                </a:cubicBezTo>
                <a:cubicBezTo>
                  <a:pt x="144" y="49"/>
                  <a:pt x="144" y="44"/>
                  <a:pt x="146" y="45"/>
                </a:cubicBezTo>
                <a:cubicBezTo>
                  <a:pt x="144" y="43"/>
                  <a:pt x="142" y="41"/>
                  <a:pt x="141" y="40"/>
                </a:cubicBezTo>
                <a:cubicBezTo>
                  <a:pt x="132" y="43"/>
                  <a:pt x="125" y="47"/>
                  <a:pt x="117" y="51"/>
                </a:cubicBezTo>
                <a:cubicBezTo>
                  <a:pt x="118" y="51"/>
                  <a:pt x="119" y="51"/>
                  <a:pt x="120" y="50"/>
                </a:cubicBezTo>
                <a:cubicBezTo>
                  <a:pt x="122" y="50"/>
                  <a:pt x="124" y="48"/>
                  <a:pt x="126" y="47"/>
                </a:cubicBezTo>
                <a:cubicBezTo>
                  <a:pt x="128" y="46"/>
                  <a:pt x="134" y="43"/>
                  <a:pt x="136" y="46"/>
                </a:cubicBezTo>
                <a:cubicBezTo>
                  <a:pt x="137" y="45"/>
                  <a:pt x="137" y="45"/>
                  <a:pt x="138" y="44"/>
                </a:cubicBezTo>
                <a:cubicBezTo>
                  <a:pt x="139" y="46"/>
                  <a:pt x="141" y="48"/>
                  <a:pt x="143" y="51"/>
                </a:cubicBezTo>
                <a:cubicBezTo>
                  <a:pt x="141" y="50"/>
                  <a:pt x="137" y="50"/>
                  <a:pt x="135" y="50"/>
                </a:cubicBezTo>
                <a:cubicBezTo>
                  <a:pt x="133" y="51"/>
                  <a:pt x="130" y="51"/>
                  <a:pt x="130" y="53"/>
                </a:cubicBezTo>
                <a:cubicBezTo>
                  <a:pt x="130" y="55"/>
                  <a:pt x="131" y="57"/>
                  <a:pt x="131" y="58"/>
                </a:cubicBezTo>
                <a:cubicBezTo>
                  <a:pt x="128" y="56"/>
                  <a:pt x="125" y="52"/>
                  <a:pt x="121" y="51"/>
                </a:cubicBezTo>
                <a:cubicBezTo>
                  <a:pt x="119" y="51"/>
                  <a:pt x="117" y="51"/>
                  <a:pt x="115" y="52"/>
                </a:cubicBezTo>
                <a:cubicBezTo>
                  <a:pt x="91" y="65"/>
                  <a:pt x="71" y="84"/>
                  <a:pt x="56" y="107"/>
                </a:cubicBezTo>
                <a:cubicBezTo>
                  <a:pt x="57" y="108"/>
                  <a:pt x="58" y="109"/>
                  <a:pt x="59" y="109"/>
                </a:cubicBezTo>
                <a:cubicBezTo>
                  <a:pt x="62" y="110"/>
                  <a:pt x="59" y="117"/>
                  <a:pt x="64" y="113"/>
                </a:cubicBezTo>
                <a:cubicBezTo>
                  <a:pt x="66" y="115"/>
                  <a:pt x="66" y="116"/>
                  <a:pt x="65" y="118"/>
                </a:cubicBezTo>
                <a:cubicBezTo>
                  <a:pt x="65" y="118"/>
                  <a:pt x="75" y="124"/>
                  <a:pt x="76" y="125"/>
                </a:cubicBezTo>
                <a:cubicBezTo>
                  <a:pt x="78" y="126"/>
                  <a:pt x="80" y="128"/>
                  <a:pt x="81" y="130"/>
                </a:cubicBezTo>
                <a:cubicBezTo>
                  <a:pt x="82" y="132"/>
                  <a:pt x="80" y="134"/>
                  <a:pt x="79" y="135"/>
                </a:cubicBezTo>
                <a:cubicBezTo>
                  <a:pt x="78" y="134"/>
                  <a:pt x="75" y="130"/>
                  <a:pt x="74" y="131"/>
                </a:cubicBezTo>
                <a:cubicBezTo>
                  <a:pt x="73" y="133"/>
                  <a:pt x="74" y="139"/>
                  <a:pt x="77" y="139"/>
                </a:cubicBezTo>
                <a:cubicBezTo>
                  <a:pt x="73" y="139"/>
                  <a:pt x="75" y="155"/>
                  <a:pt x="74" y="158"/>
                </a:cubicBezTo>
                <a:cubicBezTo>
                  <a:pt x="74" y="158"/>
                  <a:pt x="74" y="158"/>
                  <a:pt x="74" y="158"/>
                </a:cubicBezTo>
                <a:cubicBezTo>
                  <a:pt x="73" y="161"/>
                  <a:pt x="76" y="173"/>
                  <a:pt x="81" y="172"/>
                </a:cubicBezTo>
                <a:cubicBezTo>
                  <a:pt x="78" y="172"/>
                  <a:pt x="87" y="184"/>
                  <a:pt x="88" y="185"/>
                </a:cubicBezTo>
                <a:cubicBezTo>
                  <a:pt x="91" y="187"/>
                  <a:pt x="95" y="188"/>
                  <a:pt x="97" y="192"/>
                </a:cubicBezTo>
                <a:cubicBezTo>
                  <a:pt x="100" y="195"/>
                  <a:pt x="100" y="201"/>
                  <a:pt x="103" y="203"/>
                </a:cubicBezTo>
                <a:cubicBezTo>
                  <a:pt x="102" y="206"/>
                  <a:pt x="108" y="210"/>
                  <a:pt x="108" y="214"/>
                </a:cubicBezTo>
                <a:cubicBezTo>
                  <a:pt x="108" y="214"/>
                  <a:pt x="107" y="214"/>
                  <a:pt x="107" y="215"/>
                </a:cubicBezTo>
                <a:cubicBezTo>
                  <a:pt x="108" y="218"/>
                  <a:pt x="113" y="218"/>
                  <a:pt x="115" y="221"/>
                </a:cubicBezTo>
                <a:cubicBezTo>
                  <a:pt x="116" y="223"/>
                  <a:pt x="115" y="228"/>
                  <a:pt x="118" y="227"/>
                </a:cubicBezTo>
                <a:cubicBezTo>
                  <a:pt x="118" y="222"/>
                  <a:pt x="115" y="216"/>
                  <a:pt x="112" y="212"/>
                </a:cubicBezTo>
                <a:cubicBezTo>
                  <a:pt x="110" y="209"/>
                  <a:pt x="109" y="207"/>
                  <a:pt x="108" y="204"/>
                </a:cubicBezTo>
                <a:cubicBezTo>
                  <a:pt x="106" y="202"/>
                  <a:pt x="106" y="199"/>
                  <a:pt x="105" y="197"/>
                </a:cubicBezTo>
                <a:cubicBezTo>
                  <a:pt x="106" y="197"/>
                  <a:pt x="112" y="199"/>
                  <a:pt x="111" y="200"/>
                </a:cubicBezTo>
                <a:cubicBezTo>
                  <a:pt x="109" y="205"/>
                  <a:pt x="119" y="214"/>
                  <a:pt x="122" y="217"/>
                </a:cubicBezTo>
                <a:cubicBezTo>
                  <a:pt x="123" y="218"/>
                  <a:pt x="128" y="225"/>
                  <a:pt x="125" y="225"/>
                </a:cubicBezTo>
                <a:cubicBezTo>
                  <a:pt x="129" y="225"/>
                  <a:pt x="133" y="230"/>
                  <a:pt x="135" y="233"/>
                </a:cubicBezTo>
                <a:cubicBezTo>
                  <a:pt x="137" y="236"/>
                  <a:pt x="136" y="241"/>
                  <a:pt x="138" y="245"/>
                </a:cubicBezTo>
                <a:cubicBezTo>
                  <a:pt x="139" y="250"/>
                  <a:pt x="146" y="252"/>
                  <a:pt x="150" y="255"/>
                </a:cubicBezTo>
                <a:cubicBezTo>
                  <a:pt x="154" y="256"/>
                  <a:pt x="157" y="259"/>
                  <a:pt x="160" y="260"/>
                </a:cubicBezTo>
                <a:cubicBezTo>
                  <a:pt x="166" y="262"/>
                  <a:pt x="167" y="260"/>
                  <a:pt x="171" y="260"/>
                </a:cubicBezTo>
                <a:cubicBezTo>
                  <a:pt x="178" y="259"/>
                  <a:pt x="179" y="266"/>
                  <a:pt x="184" y="269"/>
                </a:cubicBezTo>
                <a:cubicBezTo>
                  <a:pt x="187" y="270"/>
                  <a:pt x="194" y="273"/>
                  <a:pt x="198" y="271"/>
                </a:cubicBezTo>
                <a:cubicBezTo>
                  <a:pt x="196" y="272"/>
                  <a:pt x="203" y="282"/>
                  <a:pt x="204" y="283"/>
                </a:cubicBezTo>
                <a:cubicBezTo>
                  <a:pt x="206" y="286"/>
                  <a:pt x="210" y="287"/>
                  <a:pt x="213" y="290"/>
                </a:cubicBezTo>
                <a:cubicBezTo>
                  <a:pt x="213" y="290"/>
                  <a:pt x="214" y="289"/>
                  <a:pt x="214" y="288"/>
                </a:cubicBezTo>
                <a:cubicBezTo>
                  <a:pt x="213" y="291"/>
                  <a:pt x="218" y="296"/>
                  <a:pt x="221" y="296"/>
                </a:cubicBezTo>
                <a:cubicBezTo>
                  <a:pt x="223" y="295"/>
                  <a:pt x="224" y="290"/>
                  <a:pt x="224" y="288"/>
                </a:cubicBezTo>
                <a:cubicBezTo>
                  <a:pt x="219" y="290"/>
                  <a:pt x="215" y="288"/>
                  <a:pt x="212" y="283"/>
                </a:cubicBezTo>
                <a:cubicBezTo>
                  <a:pt x="211" y="282"/>
                  <a:pt x="207" y="275"/>
                  <a:pt x="211" y="275"/>
                </a:cubicBezTo>
                <a:cubicBezTo>
                  <a:pt x="216" y="275"/>
                  <a:pt x="212" y="271"/>
                  <a:pt x="212" y="268"/>
                </a:cubicBezTo>
                <a:cubicBezTo>
                  <a:pt x="211" y="264"/>
                  <a:pt x="208" y="262"/>
                  <a:pt x="206" y="259"/>
                </a:cubicBezTo>
                <a:cubicBezTo>
                  <a:pt x="205" y="262"/>
                  <a:pt x="200" y="261"/>
                  <a:pt x="198" y="259"/>
                </a:cubicBezTo>
                <a:cubicBezTo>
                  <a:pt x="198" y="259"/>
                  <a:pt x="197" y="261"/>
                  <a:pt x="197" y="262"/>
                </a:cubicBezTo>
                <a:cubicBezTo>
                  <a:pt x="196" y="262"/>
                  <a:pt x="195" y="262"/>
                  <a:pt x="194" y="261"/>
                </a:cubicBezTo>
                <a:cubicBezTo>
                  <a:pt x="194" y="258"/>
                  <a:pt x="194" y="255"/>
                  <a:pt x="195" y="251"/>
                </a:cubicBezTo>
                <a:cubicBezTo>
                  <a:pt x="196" y="247"/>
                  <a:pt x="205" y="238"/>
                  <a:pt x="194" y="239"/>
                </a:cubicBezTo>
                <a:cubicBezTo>
                  <a:pt x="190" y="239"/>
                  <a:pt x="188" y="240"/>
                  <a:pt x="187" y="244"/>
                </a:cubicBezTo>
                <a:cubicBezTo>
                  <a:pt x="186" y="247"/>
                  <a:pt x="186" y="249"/>
                  <a:pt x="183" y="251"/>
                </a:cubicBezTo>
                <a:cubicBezTo>
                  <a:pt x="181" y="252"/>
                  <a:pt x="173" y="251"/>
                  <a:pt x="171" y="250"/>
                </a:cubicBezTo>
                <a:cubicBezTo>
                  <a:pt x="166" y="247"/>
                  <a:pt x="163" y="239"/>
                  <a:pt x="163" y="234"/>
                </a:cubicBezTo>
                <a:cubicBezTo>
                  <a:pt x="163" y="227"/>
                  <a:pt x="166" y="221"/>
                  <a:pt x="163" y="215"/>
                </a:cubicBezTo>
                <a:cubicBezTo>
                  <a:pt x="164" y="213"/>
                  <a:pt x="166" y="211"/>
                  <a:pt x="168" y="210"/>
                </a:cubicBezTo>
                <a:cubicBezTo>
                  <a:pt x="169" y="209"/>
                  <a:pt x="171" y="210"/>
                  <a:pt x="172" y="207"/>
                </a:cubicBezTo>
                <a:cubicBezTo>
                  <a:pt x="171" y="207"/>
                  <a:pt x="170" y="206"/>
                  <a:pt x="170" y="206"/>
                </a:cubicBezTo>
                <a:cubicBezTo>
                  <a:pt x="173" y="208"/>
                  <a:pt x="180" y="203"/>
                  <a:pt x="184" y="206"/>
                </a:cubicBezTo>
                <a:cubicBezTo>
                  <a:pt x="186" y="207"/>
                  <a:pt x="188" y="208"/>
                  <a:pt x="189" y="205"/>
                </a:cubicBezTo>
                <a:cubicBezTo>
                  <a:pt x="189" y="205"/>
                  <a:pt x="187" y="202"/>
                  <a:pt x="188" y="200"/>
                </a:cubicBezTo>
                <a:cubicBezTo>
                  <a:pt x="189" y="204"/>
                  <a:pt x="192" y="205"/>
                  <a:pt x="196" y="202"/>
                </a:cubicBezTo>
                <a:cubicBezTo>
                  <a:pt x="197" y="203"/>
                  <a:pt x="201" y="203"/>
                  <a:pt x="204" y="204"/>
                </a:cubicBezTo>
                <a:cubicBezTo>
                  <a:pt x="207" y="206"/>
                  <a:pt x="207" y="209"/>
                  <a:pt x="211" y="205"/>
                </a:cubicBezTo>
                <a:cubicBezTo>
                  <a:pt x="213" y="208"/>
                  <a:pt x="213" y="208"/>
                  <a:pt x="214" y="211"/>
                </a:cubicBezTo>
                <a:cubicBezTo>
                  <a:pt x="214" y="214"/>
                  <a:pt x="216" y="221"/>
                  <a:pt x="218" y="222"/>
                </a:cubicBezTo>
                <a:cubicBezTo>
                  <a:pt x="224" y="225"/>
                  <a:pt x="222" y="217"/>
                  <a:pt x="222" y="214"/>
                </a:cubicBezTo>
                <a:cubicBezTo>
                  <a:pt x="222" y="213"/>
                  <a:pt x="222" y="205"/>
                  <a:pt x="221" y="205"/>
                </a:cubicBezTo>
                <a:cubicBezTo>
                  <a:pt x="213" y="203"/>
                  <a:pt x="216" y="197"/>
                  <a:pt x="221" y="193"/>
                </a:cubicBezTo>
                <a:cubicBezTo>
                  <a:pt x="222" y="192"/>
                  <a:pt x="227" y="190"/>
                  <a:pt x="230" y="188"/>
                </a:cubicBezTo>
                <a:cubicBezTo>
                  <a:pt x="232" y="186"/>
                  <a:pt x="235" y="183"/>
                  <a:pt x="234" y="179"/>
                </a:cubicBezTo>
                <a:cubicBezTo>
                  <a:pt x="235" y="179"/>
                  <a:pt x="236" y="178"/>
                  <a:pt x="236" y="177"/>
                </a:cubicBezTo>
                <a:cubicBezTo>
                  <a:pt x="236" y="177"/>
                  <a:pt x="233" y="174"/>
                  <a:pt x="232" y="175"/>
                </a:cubicBezTo>
                <a:cubicBezTo>
                  <a:pt x="234" y="174"/>
                  <a:pt x="234" y="172"/>
                  <a:pt x="233" y="171"/>
                </a:cubicBezTo>
                <a:cubicBezTo>
                  <a:pt x="235" y="169"/>
                  <a:pt x="234" y="166"/>
                  <a:pt x="236" y="165"/>
                </a:cubicBezTo>
                <a:cubicBezTo>
                  <a:pt x="239" y="169"/>
                  <a:pt x="245" y="165"/>
                  <a:pt x="242" y="162"/>
                </a:cubicBezTo>
                <a:cubicBezTo>
                  <a:pt x="244" y="158"/>
                  <a:pt x="250" y="160"/>
                  <a:pt x="252" y="157"/>
                </a:cubicBezTo>
                <a:cubicBezTo>
                  <a:pt x="255" y="158"/>
                  <a:pt x="253" y="153"/>
                  <a:pt x="255" y="150"/>
                </a:cubicBezTo>
                <a:cubicBezTo>
                  <a:pt x="256" y="148"/>
                  <a:pt x="259" y="148"/>
                  <a:pt x="262" y="147"/>
                </a:cubicBezTo>
                <a:cubicBezTo>
                  <a:pt x="262" y="147"/>
                  <a:pt x="268" y="143"/>
                  <a:pt x="266" y="143"/>
                </a:cubicBezTo>
                <a:cubicBezTo>
                  <a:pt x="270" y="144"/>
                  <a:pt x="279" y="139"/>
                  <a:pt x="272" y="135"/>
                </a:cubicBezTo>
                <a:cubicBezTo>
                  <a:pt x="273" y="133"/>
                  <a:pt x="270" y="132"/>
                  <a:pt x="268" y="132"/>
                </a:cubicBezTo>
                <a:cubicBezTo>
                  <a:pt x="269" y="131"/>
                  <a:pt x="272" y="132"/>
                  <a:pt x="273" y="131"/>
                </a:cubicBezTo>
                <a:cubicBezTo>
                  <a:pt x="276" y="129"/>
                  <a:pt x="274" y="128"/>
                  <a:pt x="271" y="127"/>
                </a:cubicBezTo>
                <a:cubicBezTo>
                  <a:pt x="268" y="126"/>
                  <a:pt x="263" y="128"/>
                  <a:pt x="261" y="130"/>
                </a:cubicBezTo>
                <a:cubicBezTo>
                  <a:pt x="259" y="132"/>
                  <a:pt x="257" y="134"/>
                  <a:pt x="255" y="135"/>
                </a:cubicBezTo>
                <a:close/>
                <a:moveTo>
                  <a:pt x="308" y="302"/>
                </a:moveTo>
                <a:cubicBezTo>
                  <a:pt x="306" y="301"/>
                  <a:pt x="303" y="301"/>
                  <a:pt x="301" y="300"/>
                </a:cubicBezTo>
                <a:cubicBezTo>
                  <a:pt x="299" y="300"/>
                  <a:pt x="298" y="299"/>
                  <a:pt x="295" y="298"/>
                </a:cubicBezTo>
                <a:cubicBezTo>
                  <a:pt x="296" y="293"/>
                  <a:pt x="290" y="292"/>
                  <a:pt x="287" y="289"/>
                </a:cubicBezTo>
                <a:cubicBezTo>
                  <a:pt x="284" y="287"/>
                  <a:pt x="282" y="284"/>
                  <a:pt x="277" y="285"/>
                </a:cubicBezTo>
                <a:cubicBezTo>
                  <a:pt x="276" y="285"/>
                  <a:pt x="271" y="287"/>
                  <a:pt x="272" y="288"/>
                </a:cubicBezTo>
                <a:cubicBezTo>
                  <a:pt x="269" y="285"/>
                  <a:pt x="268" y="284"/>
                  <a:pt x="263" y="282"/>
                </a:cubicBezTo>
                <a:cubicBezTo>
                  <a:pt x="259" y="281"/>
                  <a:pt x="257" y="276"/>
                  <a:pt x="253" y="281"/>
                </a:cubicBezTo>
                <a:cubicBezTo>
                  <a:pt x="251" y="283"/>
                  <a:pt x="252" y="286"/>
                  <a:pt x="251" y="288"/>
                </a:cubicBezTo>
                <a:cubicBezTo>
                  <a:pt x="247" y="285"/>
                  <a:pt x="254" y="282"/>
                  <a:pt x="251" y="279"/>
                </a:cubicBezTo>
                <a:cubicBezTo>
                  <a:pt x="248" y="275"/>
                  <a:pt x="243" y="281"/>
                  <a:pt x="240" y="282"/>
                </a:cubicBezTo>
                <a:cubicBezTo>
                  <a:pt x="239" y="284"/>
                  <a:pt x="237" y="284"/>
                  <a:pt x="236" y="286"/>
                </a:cubicBezTo>
                <a:cubicBezTo>
                  <a:pt x="235" y="287"/>
                  <a:pt x="234" y="290"/>
                  <a:pt x="233" y="291"/>
                </a:cubicBezTo>
                <a:cubicBezTo>
                  <a:pt x="233" y="289"/>
                  <a:pt x="228" y="290"/>
                  <a:pt x="228" y="288"/>
                </a:cubicBezTo>
                <a:cubicBezTo>
                  <a:pt x="229" y="294"/>
                  <a:pt x="229" y="301"/>
                  <a:pt x="230" y="307"/>
                </a:cubicBezTo>
                <a:cubicBezTo>
                  <a:pt x="231" y="310"/>
                  <a:pt x="230" y="316"/>
                  <a:pt x="227" y="319"/>
                </a:cubicBezTo>
                <a:cubicBezTo>
                  <a:pt x="224" y="321"/>
                  <a:pt x="221" y="324"/>
                  <a:pt x="220" y="329"/>
                </a:cubicBezTo>
                <a:cubicBezTo>
                  <a:pt x="220" y="332"/>
                  <a:pt x="220" y="334"/>
                  <a:pt x="223" y="335"/>
                </a:cubicBezTo>
                <a:cubicBezTo>
                  <a:pt x="223" y="339"/>
                  <a:pt x="219" y="342"/>
                  <a:pt x="219" y="346"/>
                </a:cubicBezTo>
                <a:cubicBezTo>
                  <a:pt x="219" y="346"/>
                  <a:pt x="220" y="348"/>
                  <a:pt x="220" y="350"/>
                </a:cubicBezTo>
                <a:cubicBezTo>
                  <a:pt x="254" y="344"/>
                  <a:pt x="285" y="327"/>
                  <a:pt x="308" y="302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endParaRPr lang="en-US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75" name="Freeform 217"/>
          <p:cNvSpPr>
            <a:spLocks noEditPoints="1"/>
          </p:cNvSpPr>
          <p:nvPr/>
        </p:nvSpPr>
        <p:spPr bwMode="auto">
          <a:xfrm>
            <a:off x="5387237" y="4073949"/>
            <a:ext cx="532771" cy="399579"/>
          </a:xfrm>
          <a:custGeom>
            <a:avLst/>
            <a:gdLst/>
            <a:ahLst/>
            <a:cxnLst>
              <a:cxn ang="0">
                <a:pos x="78" y="58"/>
              </a:cxn>
              <a:cxn ang="0">
                <a:pos x="0" y="58"/>
              </a:cxn>
              <a:cxn ang="0">
                <a:pos x="0" y="0"/>
              </a:cxn>
              <a:cxn ang="0">
                <a:pos x="5" y="0"/>
              </a:cxn>
              <a:cxn ang="0">
                <a:pos x="5" y="53"/>
              </a:cxn>
              <a:cxn ang="0">
                <a:pos x="78" y="53"/>
              </a:cxn>
              <a:cxn ang="0">
                <a:pos x="78" y="58"/>
              </a:cxn>
              <a:cxn ang="0">
                <a:pos x="73" y="22"/>
              </a:cxn>
              <a:cxn ang="0">
                <a:pos x="71" y="23"/>
              </a:cxn>
              <a:cxn ang="0">
                <a:pos x="66" y="18"/>
              </a:cxn>
              <a:cxn ang="0">
                <a:pos x="42" y="42"/>
              </a:cxn>
              <a:cxn ang="0">
                <a:pos x="40" y="42"/>
              </a:cxn>
              <a:cxn ang="0">
                <a:pos x="31" y="34"/>
              </a:cxn>
              <a:cxn ang="0">
                <a:pos x="16" y="49"/>
              </a:cxn>
              <a:cxn ang="0">
                <a:pos x="8" y="42"/>
              </a:cxn>
              <a:cxn ang="0">
                <a:pos x="30" y="20"/>
              </a:cxn>
              <a:cxn ang="0">
                <a:pos x="32" y="20"/>
              </a:cxn>
              <a:cxn ang="0">
                <a:pos x="41" y="29"/>
              </a:cxn>
              <a:cxn ang="0">
                <a:pos x="59" y="11"/>
              </a:cxn>
              <a:cxn ang="0">
                <a:pos x="54" y="6"/>
              </a:cxn>
              <a:cxn ang="0">
                <a:pos x="55" y="4"/>
              </a:cxn>
              <a:cxn ang="0">
                <a:pos x="71" y="4"/>
              </a:cxn>
              <a:cxn ang="0">
                <a:pos x="73" y="6"/>
              </a:cxn>
              <a:cxn ang="0">
                <a:pos x="73" y="22"/>
              </a:cxn>
            </a:cxnLst>
            <a:rect l="0" t="0" r="r" b="b"/>
            <a:pathLst>
              <a:path w="78" h="58">
                <a:moveTo>
                  <a:pt x="78" y="58"/>
                </a:moveTo>
                <a:cubicBezTo>
                  <a:pt x="0" y="58"/>
                  <a:pt x="0" y="58"/>
                  <a:pt x="0" y="58"/>
                </a:cubicBezTo>
                <a:cubicBezTo>
                  <a:pt x="0" y="0"/>
                  <a:pt x="0" y="0"/>
                  <a:pt x="0" y="0"/>
                </a:cubicBezTo>
                <a:cubicBezTo>
                  <a:pt x="5" y="0"/>
                  <a:pt x="5" y="0"/>
                  <a:pt x="5" y="0"/>
                </a:cubicBezTo>
                <a:cubicBezTo>
                  <a:pt x="5" y="53"/>
                  <a:pt x="5" y="53"/>
                  <a:pt x="5" y="53"/>
                </a:cubicBezTo>
                <a:cubicBezTo>
                  <a:pt x="78" y="53"/>
                  <a:pt x="78" y="53"/>
                  <a:pt x="78" y="53"/>
                </a:cubicBezTo>
                <a:lnTo>
                  <a:pt x="78" y="58"/>
                </a:lnTo>
                <a:close/>
                <a:moveTo>
                  <a:pt x="73" y="22"/>
                </a:moveTo>
                <a:cubicBezTo>
                  <a:pt x="73" y="23"/>
                  <a:pt x="71" y="24"/>
                  <a:pt x="71" y="23"/>
                </a:cubicBezTo>
                <a:cubicBezTo>
                  <a:pt x="66" y="18"/>
                  <a:pt x="66" y="18"/>
                  <a:pt x="66" y="18"/>
                </a:cubicBezTo>
                <a:cubicBezTo>
                  <a:pt x="42" y="42"/>
                  <a:pt x="42" y="42"/>
                  <a:pt x="42" y="42"/>
                </a:cubicBezTo>
                <a:cubicBezTo>
                  <a:pt x="41" y="43"/>
                  <a:pt x="41" y="43"/>
                  <a:pt x="40" y="42"/>
                </a:cubicBezTo>
                <a:cubicBezTo>
                  <a:pt x="31" y="34"/>
                  <a:pt x="31" y="34"/>
                  <a:pt x="31" y="34"/>
                </a:cubicBezTo>
                <a:cubicBezTo>
                  <a:pt x="16" y="49"/>
                  <a:pt x="16" y="49"/>
                  <a:pt x="16" y="49"/>
                </a:cubicBezTo>
                <a:cubicBezTo>
                  <a:pt x="8" y="42"/>
                  <a:pt x="8" y="42"/>
                  <a:pt x="8" y="42"/>
                </a:cubicBezTo>
                <a:cubicBezTo>
                  <a:pt x="30" y="20"/>
                  <a:pt x="30" y="20"/>
                  <a:pt x="30" y="20"/>
                </a:cubicBezTo>
                <a:cubicBezTo>
                  <a:pt x="31" y="19"/>
                  <a:pt x="32" y="19"/>
                  <a:pt x="32" y="20"/>
                </a:cubicBezTo>
                <a:cubicBezTo>
                  <a:pt x="41" y="29"/>
                  <a:pt x="41" y="29"/>
                  <a:pt x="41" y="29"/>
                </a:cubicBezTo>
                <a:cubicBezTo>
                  <a:pt x="59" y="11"/>
                  <a:pt x="59" y="11"/>
                  <a:pt x="59" y="11"/>
                </a:cubicBezTo>
                <a:cubicBezTo>
                  <a:pt x="54" y="6"/>
                  <a:pt x="54" y="6"/>
                  <a:pt x="54" y="6"/>
                </a:cubicBezTo>
                <a:cubicBezTo>
                  <a:pt x="53" y="6"/>
                  <a:pt x="54" y="4"/>
                  <a:pt x="55" y="4"/>
                </a:cubicBezTo>
                <a:cubicBezTo>
                  <a:pt x="71" y="4"/>
                  <a:pt x="71" y="4"/>
                  <a:pt x="71" y="4"/>
                </a:cubicBezTo>
                <a:cubicBezTo>
                  <a:pt x="72" y="4"/>
                  <a:pt x="73" y="5"/>
                  <a:pt x="73" y="6"/>
                </a:cubicBezTo>
                <a:lnTo>
                  <a:pt x="73" y="22"/>
                </a:lnTo>
                <a:close/>
              </a:path>
            </a:pathLst>
          </a:custGeom>
          <a:solidFill>
            <a:srgbClr val="92D050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endParaRPr lang="en-US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76" name="Freeform 216"/>
          <p:cNvSpPr>
            <a:spLocks noEditPoints="1"/>
          </p:cNvSpPr>
          <p:nvPr/>
        </p:nvSpPr>
        <p:spPr bwMode="auto">
          <a:xfrm>
            <a:off x="6653480" y="4576869"/>
            <a:ext cx="476825" cy="480067"/>
          </a:xfrm>
          <a:custGeom>
            <a:avLst/>
            <a:gdLst/>
            <a:ahLst/>
            <a:cxnLst>
              <a:cxn ang="0">
                <a:pos x="68" y="34"/>
              </a:cxn>
              <a:cxn ang="0">
                <a:pos x="34" y="68"/>
              </a:cxn>
              <a:cxn ang="0">
                <a:pos x="0" y="34"/>
              </a:cxn>
              <a:cxn ang="0">
                <a:pos x="34" y="0"/>
              </a:cxn>
              <a:cxn ang="0">
                <a:pos x="68" y="34"/>
              </a:cxn>
              <a:cxn ang="0">
                <a:pos x="15" y="40"/>
              </a:cxn>
              <a:cxn ang="0">
                <a:pos x="14" y="34"/>
              </a:cxn>
              <a:cxn ang="0">
                <a:pos x="15" y="27"/>
              </a:cxn>
              <a:cxn ang="0">
                <a:pos x="8" y="20"/>
              </a:cxn>
              <a:cxn ang="0">
                <a:pos x="5" y="34"/>
              </a:cxn>
              <a:cxn ang="0">
                <a:pos x="8" y="47"/>
              </a:cxn>
              <a:cxn ang="0">
                <a:pos x="15" y="40"/>
              </a:cxn>
              <a:cxn ang="0">
                <a:pos x="48" y="34"/>
              </a:cxn>
              <a:cxn ang="0">
                <a:pos x="34" y="19"/>
              </a:cxn>
              <a:cxn ang="0">
                <a:pos x="19" y="34"/>
              </a:cxn>
              <a:cxn ang="0">
                <a:pos x="34" y="48"/>
              </a:cxn>
              <a:cxn ang="0">
                <a:pos x="48" y="34"/>
              </a:cxn>
              <a:cxn ang="0">
                <a:pos x="20" y="8"/>
              </a:cxn>
              <a:cxn ang="0">
                <a:pos x="27" y="15"/>
              </a:cxn>
              <a:cxn ang="0">
                <a:pos x="34" y="14"/>
              </a:cxn>
              <a:cxn ang="0">
                <a:pos x="40" y="15"/>
              </a:cxn>
              <a:cxn ang="0">
                <a:pos x="47" y="8"/>
              </a:cxn>
              <a:cxn ang="0">
                <a:pos x="34" y="5"/>
              </a:cxn>
              <a:cxn ang="0">
                <a:pos x="20" y="8"/>
              </a:cxn>
              <a:cxn ang="0">
                <a:pos x="47" y="59"/>
              </a:cxn>
              <a:cxn ang="0">
                <a:pos x="40" y="52"/>
              </a:cxn>
              <a:cxn ang="0">
                <a:pos x="34" y="53"/>
              </a:cxn>
              <a:cxn ang="0">
                <a:pos x="27" y="52"/>
              </a:cxn>
              <a:cxn ang="0">
                <a:pos x="20" y="59"/>
              </a:cxn>
              <a:cxn ang="0">
                <a:pos x="34" y="63"/>
              </a:cxn>
              <a:cxn ang="0">
                <a:pos x="47" y="59"/>
              </a:cxn>
              <a:cxn ang="0">
                <a:pos x="60" y="47"/>
              </a:cxn>
              <a:cxn ang="0">
                <a:pos x="63" y="34"/>
              </a:cxn>
              <a:cxn ang="0">
                <a:pos x="60" y="20"/>
              </a:cxn>
              <a:cxn ang="0">
                <a:pos x="52" y="27"/>
              </a:cxn>
              <a:cxn ang="0">
                <a:pos x="53" y="34"/>
              </a:cxn>
              <a:cxn ang="0">
                <a:pos x="52" y="40"/>
              </a:cxn>
              <a:cxn ang="0">
                <a:pos x="60" y="47"/>
              </a:cxn>
            </a:cxnLst>
            <a:rect l="0" t="0" r="r" b="b"/>
            <a:pathLst>
              <a:path w="68" h="68">
                <a:moveTo>
                  <a:pt x="68" y="34"/>
                </a:moveTo>
                <a:cubicBezTo>
                  <a:pt x="68" y="52"/>
                  <a:pt x="53" y="68"/>
                  <a:pt x="34" y="68"/>
                </a:cubicBezTo>
                <a:cubicBezTo>
                  <a:pt x="15" y="68"/>
                  <a:pt x="0" y="52"/>
                  <a:pt x="0" y="34"/>
                </a:cubicBezTo>
                <a:cubicBezTo>
                  <a:pt x="0" y="15"/>
                  <a:pt x="15" y="0"/>
                  <a:pt x="34" y="0"/>
                </a:cubicBezTo>
                <a:cubicBezTo>
                  <a:pt x="53" y="0"/>
                  <a:pt x="68" y="15"/>
                  <a:pt x="68" y="34"/>
                </a:cubicBezTo>
                <a:close/>
                <a:moveTo>
                  <a:pt x="15" y="40"/>
                </a:moveTo>
                <a:cubicBezTo>
                  <a:pt x="15" y="38"/>
                  <a:pt x="14" y="36"/>
                  <a:pt x="14" y="34"/>
                </a:cubicBezTo>
                <a:cubicBezTo>
                  <a:pt x="14" y="31"/>
                  <a:pt x="15" y="29"/>
                  <a:pt x="15" y="27"/>
                </a:cubicBezTo>
                <a:cubicBezTo>
                  <a:pt x="8" y="20"/>
                  <a:pt x="8" y="20"/>
                  <a:pt x="8" y="20"/>
                </a:cubicBezTo>
                <a:cubicBezTo>
                  <a:pt x="6" y="24"/>
                  <a:pt x="5" y="29"/>
                  <a:pt x="5" y="34"/>
                </a:cubicBezTo>
                <a:cubicBezTo>
                  <a:pt x="5" y="39"/>
                  <a:pt x="6" y="43"/>
                  <a:pt x="8" y="47"/>
                </a:cubicBezTo>
                <a:lnTo>
                  <a:pt x="15" y="40"/>
                </a:lnTo>
                <a:close/>
                <a:moveTo>
                  <a:pt x="48" y="34"/>
                </a:moveTo>
                <a:cubicBezTo>
                  <a:pt x="48" y="26"/>
                  <a:pt x="42" y="19"/>
                  <a:pt x="34" y="19"/>
                </a:cubicBezTo>
                <a:cubicBezTo>
                  <a:pt x="26" y="19"/>
                  <a:pt x="19" y="26"/>
                  <a:pt x="19" y="34"/>
                </a:cubicBezTo>
                <a:cubicBezTo>
                  <a:pt x="19" y="42"/>
                  <a:pt x="26" y="48"/>
                  <a:pt x="34" y="48"/>
                </a:cubicBezTo>
                <a:cubicBezTo>
                  <a:pt x="42" y="48"/>
                  <a:pt x="48" y="42"/>
                  <a:pt x="48" y="34"/>
                </a:cubicBezTo>
                <a:close/>
                <a:moveTo>
                  <a:pt x="20" y="8"/>
                </a:moveTo>
                <a:cubicBezTo>
                  <a:pt x="27" y="15"/>
                  <a:pt x="27" y="15"/>
                  <a:pt x="27" y="15"/>
                </a:cubicBezTo>
                <a:cubicBezTo>
                  <a:pt x="29" y="15"/>
                  <a:pt x="32" y="14"/>
                  <a:pt x="34" y="14"/>
                </a:cubicBezTo>
                <a:cubicBezTo>
                  <a:pt x="36" y="14"/>
                  <a:pt x="38" y="15"/>
                  <a:pt x="40" y="15"/>
                </a:cubicBezTo>
                <a:cubicBezTo>
                  <a:pt x="47" y="8"/>
                  <a:pt x="47" y="8"/>
                  <a:pt x="47" y="8"/>
                </a:cubicBezTo>
                <a:cubicBezTo>
                  <a:pt x="43" y="6"/>
                  <a:pt x="39" y="5"/>
                  <a:pt x="34" y="5"/>
                </a:cubicBezTo>
                <a:cubicBezTo>
                  <a:pt x="29" y="5"/>
                  <a:pt x="24" y="6"/>
                  <a:pt x="20" y="8"/>
                </a:cubicBezTo>
                <a:close/>
                <a:moveTo>
                  <a:pt x="47" y="59"/>
                </a:moveTo>
                <a:cubicBezTo>
                  <a:pt x="40" y="52"/>
                  <a:pt x="40" y="52"/>
                  <a:pt x="40" y="52"/>
                </a:cubicBezTo>
                <a:cubicBezTo>
                  <a:pt x="38" y="53"/>
                  <a:pt x="36" y="53"/>
                  <a:pt x="34" y="53"/>
                </a:cubicBezTo>
                <a:cubicBezTo>
                  <a:pt x="32" y="53"/>
                  <a:pt x="29" y="53"/>
                  <a:pt x="27" y="52"/>
                </a:cubicBezTo>
                <a:cubicBezTo>
                  <a:pt x="20" y="59"/>
                  <a:pt x="20" y="59"/>
                  <a:pt x="20" y="59"/>
                </a:cubicBezTo>
                <a:cubicBezTo>
                  <a:pt x="24" y="62"/>
                  <a:pt x="29" y="63"/>
                  <a:pt x="34" y="63"/>
                </a:cubicBezTo>
                <a:cubicBezTo>
                  <a:pt x="39" y="63"/>
                  <a:pt x="43" y="62"/>
                  <a:pt x="47" y="59"/>
                </a:cubicBezTo>
                <a:close/>
                <a:moveTo>
                  <a:pt x="60" y="47"/>
                </a:moveTo>
                <a:cubicBezTo>
                  <a:pt x="62" y="43"/>
                  <a:pt x="63" y="39"/>
                  <a:pt x="63" y="34"/>
                </a:cubicBezTo>
                <a:cubicBezTo>
                  <a:pt x="63" y="29"/>
                  <a:pt x="62" y="24"/>
                  <a:pt x="60" y="20"/>
                </a:cubicBezTo>
                <a:cubicBezTo>
                  <a:pt x="52" y="27"/>
                  <a:pt x="52" y="27"/>
                  <a:pt x="52" y="27"/>
                </a:cubicBezTo>
                <a:cubicBezTo>
                  <a:pt x="53" y="29"/>
                  <a:pt x="53" y="32"/>
                  <a:pt x="53" y="34"/>
                </a:cubicBezTo>
                <a:cubicBezTo>
                  <a:pt x="53" y="36"/>
                  <a:pt x="53" y="38"/>
                  <a:pt x="52" y="40"/>
                </a:cubicBezTo>
                <a:lnTo>
                  <a:pt x="60" y="47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endParaRPr lang="en-US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77" name="Freeform 135"/>
          <p:cNvSpPr>
            <a:spLocks noEditPoints="1"/>
          </p:cNvSpPr>
          <p:nvPr/>
        </p:nvSpPr>
        <p:spPr bwMode="auto">
          <a:xfrm>
            <a:off x="6604667" y="3109596"/>
            <a:ext cx="426578" cy="399579"/>
          </a:xfrm>
          <a:custGeom>
            <a:avLst/>
            <a:gdLst/>
            <a:ahLst/>
            <a:cxnLst>
              <a:cxn ang="0">
                <a:pos x="13" y="39"/>
              </a:cxn>
              <a:cxn ang="0">
                <a:pos x="8" y="39"/>
              </a:cxn>
              <a:cxn ang="0">
                <a:pos x="0" y="33"/>
              </a:cxn>
              <a:cxn ang="0">
                <a:pos x="5" y="19"/>
              </a:cxn>
              <a:cxn ang="0">
                <a:pos x="15" y="22"/>
              </a:cxn>
              <a:cxn ang="0">
                <a:pos x="20" y="21"/>
              </a:cxn>
              <a:cxn ang="0">
                <a:pos x="20" y="24"/>
              </a:cxn>
              <a:cxn ang="0">
                <a:pos x="23" y="34"/>
              </a:cxn>
              <a:cxn ang="0">
                <a:pos x="13" y="39"/>
              </a:cxn>
              <a:cxn ang="0">
                <a:pos x="15" y="19"/>
              </a:cxn>
              <a:cxn ang="0">
                <a:pos x="5" y="9"/>
              </a:cxn>
              <a:cxn ang="0">
                <a:pos x="15" y="0"/>
              </a:cxn>
              <a:cxn ang="0">
                <a:pos x="25" y="9"/>
              </a:cxn>
              <a:cxn ang="0">
                <a:pos x="15" y="19"/>
              </a:cxn>
              <a:cxn ang="0">
                <a:pos x="53" y="68"/>
              </a:cxn>
              <a:cxn ang="0">
                <a:pos x="20" y="68"/>
              </a:cxn>
              <a:cxn ang="0">
                <a:pos x="10" y="58"/>
              </a:cxn>
              <a:cxn ang="0">
                <a:pos x="23" y="36"/>
              </a:cxn>
              <a:cxn ang="0">
                <a:pos x="37" y="41"/>
              </a:cxn>
              <a:cxn ang="0">
                <a:pos x="50" y="36"/>
              </a:cxn>
              <a:cxn ang="0">
                <a:pos x="64" y="58"/>
              </a:cxn>
              <a:cxn ang="0">
                <a:pos x="53" y="68"/>
              </a:cxn>
              <a:cxn ang="0">
                <a:pos x="37" y="39"/>
              </a:cxn>
              <a:cxn ang="0">
                <a:pos x="22" y="24"/>
              </a:cxn>
              <a:cxn ang="0">
                <a:pos x="37" y="9"/>
              </a:cxn>
              <a:cxn ang="0">
                <a:pos x="51" y="24"/>
              </a:cxn>
              <a:cxn ang="0">
                <a:pos x="37" y="39"/>
              </a:cxn>
              <a:cxn ang="0">
                <a:pos x="59" y="19"/>
              </a:cxn>
              <a:cxn ang="0">
                <a:pos x="49" y="9"/>
              </a:cxn>
              <a:cxn ang="0">
                <a:pos x="59" y="0"/>
              </a:cxn>
              <a:cxn ang="0">
                <a:pos x="68" y="9"/>
              </a:cxn>
              <a:cxn ang="0">
                <a:pos x="59" y="19"/>
              </a:cxn>
              <a:cxn ang="0">
                <a:pos x="66" y="39"/>
              </a:cxn>
              <a:cxn ang="0">
                <a:pos x="61" y="39"/>
              </a:cxn>
              <a:cxn ang="0">
                <a:pos x="51" y="34"/>
              </a:cxn>
              <a:cxn ang="0">
                <a:pos x="54" y="24"/>
              </a:cxn>
              <a:cxn ang="0">
                <a:pos x="54" y="21"/>
              </a:cxn>
              <a:cxn ang="0">
                <a:pos x="59" y="22"/>
              </a:cxn>
              <a:cxn ang="0">
                <a:pos x="69" y="19"/>
              </a:cxn>
              <a:cxn ang="0">
                <a:pos x="73" y="33"/>
              </a:cxn>
              <a:cxn ang="0">
                <a:pos x="66" y="39"/>
              </a:cxn>
            </a:cxnLst>
            <a:rect l="0" t="0" r="r" b="b"/>
            <a:pathLst>
              <a:path w="73" h="68">
                <a:moveTo>
                  <a:pt x="13" y="39"/>
                </a:moveTo>
                <a:cubicBezTo>
                  <a:pt x="8" y="39"/>
                  <a:pt x="8" y="39"/>
                  <a:pt x="8" y="39"/>
                </a:cubicBezTo>
                <a:cubicBezTo>
                  <a:pt x="4" y="39"/>
                  <a:pt x="0" y="37"/>
                  <a:pt x="0" y="33"/>
                </a:cubicBezTo>
                <a:cubicBezTo>
                  <a:pt x="0" y="29"/>
                  <a:pt x="0" y="19"/>
                  <a:pt x="5" y="19"/>
                </a:cubicBezTo>
                <a:cubicBezTo>
                  <a:pt x="6" y="19"/>
                  <a:pt x="10" y="22"/>
                  <a:pt x="15" y="22"/>
                </a:cubicBezTo>
                <a:cubicBezTo>
                  <a:pt x="17" y="22"/>
                  <a:pt x="18" y="22"/>
                  <a:pt x="20" y="21"/>
                </a:cubicBezTo>
                <a:cubicBezTo>
                  <a:pt x="20" y="22"/>
                  <a:pt x="20" y="23"/>
                  <a:pt x="20" y="24"/>
                </a:cubicBezTo>
                <a:cubicBezTo>
                  <a:pt x="20" y="27"/>
                  <a:pt x="21" y="31"/>
                  <a:pt x="23" y="34"/>
                </a:cubicBezTo>
                <a:cubicBezTo>
                  <a:pt x="19" y="34"/>
                  <a:pt x="15" y="36"/>
                  <a:pt x="13" y="39"/>
                </a:cubicBezTo>
                <a:close/>
                <a:moveTo>
                  <a:pt x="15" y="19"/>
                </a:moveTo>
                <a:cubicBezTo>
                  <a:pt x="10" y="19"/>
                  <a:pt x="5" y="15"/>
                  <a:pt x="5" y="9"/>
                </a:cubicBezTo>
                <a:cubicBezTo>
                  <a:pt x="5" y="4"/>
                  <a:pt x="10" y="0"/>
                  <a:pt x="15" y="0"/>
                </a:cubicBezTo>
                <a:cubicBezTo>
                  <a:pt x="20" y="0"/>
                  <a:pt x="25" y="4"/>
                  <a:pt x="25" y="9"/>
                </a:cubicBezTo>
                <a:cubicBezTo>
                  <a:pt x="25" y="15"/>
                  <a:pt x="20" y="19"/>
                  <a:pt x="15" y="19"/>
                </a:cubicBezTo>
                <a:close/>
                <a:moveTo>
                  <a:pt x="53" y="68"/>
                </a:moveTo>
                <a:cubicBezTo>
                  <a:pt x="20" y="68"/>
                  <a:pt x="20" y="68"/>
                  <a:pt x="20" y="68"/>
                </a:cubicBezTo>
                <a:cubicBezTo>
                  <a:pt x="14" y="68"/>
                  <a:pt x="10" y="64"/>
                  <a:pt x="10" y="58"/>
                </a:cubicBezTo>
                <a:cubicBezTo>
                  <a:pt x="10" y="49"/>
                  <a:pt x="12" y="36"/>
                  <a:pt x="23" y="36"/>
                </a:cubicBezTo>
                <a:cubicBezTo>
                  <a:pt x="25" y="36"/>
                  <a:pt x="29" y="41"/>
                  <a:pt x="37" y="41"/>
                </a:cubicBezTo>
                <a:cubicBezTo>
                  <a:pt x="44" y="41"/>
                  <a:pt x="49" y="36"/>
                  <a:pt x="50" y="36"/>
                </a:cubicBezTo>
                <a:cubicBezTo>
                  <a:pt x="62" y="36"/>
                  <a:pt x="64" y="49"/>
                  <a:pt x="64" y="58"/>
                </a:cubicBezTo>
                <a:cubicBezTo>
                  <a:pt x="64" y="64"/>
                  <a:pt x="60" y="68"/>
                  <a:pt x="53" y="68"/>
                </a:cubicBezTo>
                <a:close/>
                <a:moveTo>
                  <a:pt x="37" y="39"/>
                </a:moveTo>
                <a:cubicBezTo>
                  <a:pt x="29" y="39"/>
                  <a:pt x="22" y="32"/>
                  <a:pt x="22" y="24"/>
                </a:cubicBezTo>
                <a:cubicBezTo>
                  <a:pt x="22" y="16"/>
                  <a:pt x="29" y="9"/>
                  <a:pt x="37" y="9"/>
                </a:cubicBezTo>
                <a:cubicBezTo>
                  <a:pt x="45" y="9"/>
                  <a:pt x="51" y="16"/>
                  <a:pt x="51" y="24"/>
                </a:cubicBezTo>
                <a:cubicBezTo>
                  <a:pt x="51" y="32"/>
                  <a:pt x="45" y="39"/>
                  <a:pt x="37" y="39"/>
                </a:cubicBezTo>
                <a:close/>
                <a:moveTo>
                  <a:pt x="59" y="19"/>
                </a:moveTo>
                <a:cubicBezTo>
                  <a:pt x="53" y="19"/>
                  <a:pt x="49" y="15"/>
                  <a:pt x="49" y="9"/>
                </a:cubicBezTo>
                <a:cubicBezTo>
                  <a:pt x="49" y="4"/>
                  <a:pt x="53" y="0"/>
                  <a:pt x="59" y="0"/>
                </a:cubicBezTo>
                <a:cubicBezTo>
                  <a:pt x="64" y="0"/>
                  <a:pt x="68" y="4"/>
                  <a:pt x="68" y="9"/>
                </a:cubicBezTo>
                <a:cubicBezTo>
                  <a:pt x="68" y="15"/>
                  <a:pt x="64" y="19"/>
                  <a:pt x="59" y="19"/>
                </a:cubicBezTo>
                <a:close/>
                <a:moveTo>
                  <a:pt x="66" y="39"/>
                </a:moveTo>
                <a:cubicBezTo>
                  <a:pt x="61" y="39"/>
                  <a:pt x="61" y="39"/>
                  <a:pt x="61" y="39"/>
                </a:cubicBezTo>
                <a:cubicBezTo>
                  <a:pt x="58" y="36"/>
                  <a:pt x="55" y="34"/>
                  <a:pt x="51" y="34"/>
                </a:cubicBezTo>
                <a:cubicBezTo>
                  <a:pt x="53" y="31"/>
                  <a:pt x="54" y="27"/>
                  <a:pt x="54" y="24"/>
                </a:cubicBezTo>
                <a:cubicBezTo>
                  <a:pt x="54" y="23"/>
                  <a:pt x="54" y="22"/>
                  <a:pt x="54" y="21"/>
                </a:cubicBezTo>
                <a:cubicBezTo>
                  <a:pt x="55" y="22"/>
                  <a:pt x="57" y="22"/>
                  <a:pt x="59" y="22"/>
                </a:cubicBezTo>
                <a:cubicBezTo>
                  <a:pt x="64" y="22"/>
                  <a:pt x="68" y="19"/>
                  <a:pt x="69" y="19"/>
                </a:cubicBezTo>
                <a:cubicBezTo>
                  <a:pt x="73" y="19"/>
                  <a:pt x="73" y="29"/>
                  <a:pt x="73" y="33"/>
                </a:cubicBezTo>
                <a:cubicBezTo>
                  <a:pt x="73" y="37"/>
                  <a:pt x="70" y="39"/>
                  <a:pt x="66" y="39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endParaRPr lang="en-US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21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316807" y="332869"/>
            <a:ext cx="2592635" cy="504602"/>
          </a:xfrm>
        </p:spPr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电子</a:t>
            </a:r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商城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pic>
        <p:nvPicPr>
          <p:cNvPr id="2" name="图片 1" descr="7b0a20202020227069636672616d65646573223a20222670666d38393230353539343935262673707431333326266264743235333226267764743235353026220a7d0a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/>
                </a14:imgProps>
              </a:ext>
            </a:extLst>
          </a:blip>
          <a:srcRect/>
          <a:stretch>
            <a:fillRect/>
          </a:stretch>
        </p:blipFill>
        <p:spPr>
          <a:xfrm>
            <a:off x="9525635" y="4119880"/>
            <a:ext cx="3044825" cy="2232025"/>
          </a:xfrm>
          <a:prstGeom prst="rect">
            <a:avLst/>
          </a:prstGeom>
        </p:spPr>
      </p:pic>
      <p:pic>
        <p:nvPicPr>
          <p:cNvPr id="3" name="图片 2" descr="7b0a20202020227069636672616d65646573223a20222670666d38393230353539343935262673707431333326266264743235333226267764743235353026220a7d0a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</a:extLst>
          </a:blip>
          <a:srcRect/>
          <a:stretch>
            <a:fillRect/>
          </a:stretch>
        </p:blipFill>
        <p:spPr>
          <a:xfrm>
            <a:off x="524510" y="4612640"/>
            <a:ext cx="2795270" cy="1944370"/>
          </a:xfrm>
          <a:prstGeom prst="rect">
            <a:avLst/>
          </a:prstGeom>
        </p:spPr>
      </p:pic>
      <p:pic>
        <p:nvPicPr>
          <p:cNvPr id="4" name="图片 3" descr="7b0a20202020227069636672616d65646573223a20222670666d38393230353539343935262673707431333326266264743235333226267764743235353026220a7d0a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/>
                </a14:imgProps>
              </a:ext>
            </a:extLst>
          </a:blip>
          <a:srcRect/>
          <a:stretch>
            <a:fillRect/>
          </a:stretch>
        </p:blipFill>
        <p:spPr>
          <a:xfrm>
            <a:off x="92710" y="1553210"/>
            <a:ext cx="2978150" cy="1955800"/>
          </a:xfrm>
          <a:prstGeom prst="rect">
            <a:avLst/>
          </a:prstGeom>
        </p:spPr>
      </p:pic>
      <p:pic>
        <p:nvPicPr>
          <p:cNvPr id="5" name="图片 4" descr="7b0a20202020227069636672616d65646573223a20222670666d38393230353539343935262673707431333326266264743235333226267764743235353026220a7d0a"/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/>
                </a14:imgProps>
              </a:ext>
            </a:extLst>
          </a:blip>
          <a:srcRect/>
          <a:stretch>
            <a:fillRect/>
          </a:stretch>
        </p:blipFill>
        <p:spPr>
          <a:xfrm>
            <a:off x="9237345" y="735965"/>
            <a:ext cx="3379470" cy="2032635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549015" y="2176145"/>
            <a:ext cx="22244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用户登录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mall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商城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477260" y="6280150"/>
            <a:ext cx="23780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用户在</a:t>
            </a:r>
            <a:r>
              <a:rPr lang="en-US" altLang="zh-CN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mall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商城注册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861810" y="1221105"/>
            <a:ext cx="22244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将商品加入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购物车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7077710" y="5819775"/>
            <a:ext cx="22244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展示商品</a:t>
            </a:r>
            <a:r>
              <a:rPr lang="zh-CN" altLang="en-US">
                <a:solidFill>
                  <a:schemeClr val="tx2">
                    <a:lumMod val="60000"/>
                    <a:lumOff val="4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信息</a:t>
            </a:r>
            <a:endParaRPr lang="zh-CN" altLang="en-US">
              <a:solidFill>
                <a:schemeClr val="tx2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6000">
        <p14:doors dir="vert"/>
      </p:transition>
    </mc:Choice>
    <mc:Fallback>
      <p:transition spd="slow" advTm="6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7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2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7" dur="10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47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0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 animBg="1"/>
      <p:bldP spid="66" grpId="0" animBg="1"/>
      <p:bldP spid="54" grpId="0" animBg="1"/>
      <p:bldP spid="51" grpId="0" animBg="1"/>
      <p:bldP spid="57" grpId="0" animBg="1"/>
      <p:bldP spid="73" grpId="0" animBg="1"/>
      <p:bldP spid="74" grpId="0" animBg="1"/>
      <p:bldP spid="75" grpId="0" animBg="1"/>
      <p:bldP spid="76" grpId="0" animBg="1"/>
      <p:bldP spid="7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Oval 44"/>
          <p:cNvSpPr>
            <a:spLocks noChangeAspect="1"/>
          </p:cNvSpPr>
          <p:nvPr/>
        </p:nvSpPr>
        <p:spPr>
          <a:xfrm flipH="1">
            <a:off x="9381490" y="1887855"/>
            <a:ext cx="1283970" cy="128397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177800" dist="203200" dir="2700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no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rgbClr val="FFFFFF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用户数据</a:t>
            </a:r>
            <a:endParaRPr lang="zh-CN" altLang="en-US" sz="1400" dirty="0">
              <a:solidFill>
                <a:srgbClr val="FFFFFF"/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cxnSp>
        <p:nvCxnSpPr>
          <p:cNvPr id="46" name="Elbow Connector 45"/>
          <p:cNvCxnSpPr/>
          <p:nvPr/>
        </p:nvCxnSpPr>
        <p:spPr>
          <a:xfrm>
            <a:off x="7738794" y="3579611"/>
            <a:ext cx="2153338" cy="1384619"/>
          </a:xfrm>
          <a:prstGeom prst="bentConnector3">
            <a:avLst>
              <a:gd name="adj1" fmla="val 50000"/>
            </a:avLst>
          </a:prstGeom>
          <a:ln w="635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/>
          <p:nvPr/>
        </p:nvCxnSpPr>
        <p:spPr>
          <a:xfrm flipV="1">
            <a:off x="7304501" y="2707809"/>
            <a:ext cx="2068338" cy="1769603"/>
          </a:xfrm>
          <a:prstGeom prst="bentConnector3">
            <a:avLst>
              <a:gd name="adj1" fmla="val 50000"/>
            </a:avLst>
          </a:prstGeom>
          <a:ln w="635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Oval 80"/>
          <p:cNvSpPr>
            <a:spLocks noChangeAspect="1"/>
          </p:cNvSpPr>
          <p:nvPr/>
        </p:nvSpPr>
        <p:spPr>
          <a:xfrm>
            <a:off x="9957435" y="4366260"/>
            <a:ext cx="1247140" cy="1247140"/>
          </a:xfrm>
          <a:prstGeom prst="ellipse">
            <a:avLst/>
          </a:prstGeom>
          <a:solidFill>
            <a:srgbClr val="92D050"/>
          </a:solidFill>
          <a:ln>
            <a:noFill/>
          </a:ln>
          <a:effectLst>
            <a:outerShdw blurRad="177800" dist="203200" dir="2700000" algn="ctr" rotWithShape="0">
              <a:srgbClr val="000000">
                <a:alpha val="43137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no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rgbClr val="FFFFFF"/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埋点</a:t>
            </a:r>
            <a:endParaRPr lang="zh-CN" altLang="en-US" sz="1400" dirty="0">
              <a:solidFill>
                <a:srgbClr val="FFFFFF"/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205" name="Oval 204"/>
          <p:cNvSpPr>
            <a:spLocks noChangeAspect="1"/>
          </p:cNvSpPr>
          <p:nvPr/>
        </p:nvSpPr>
        <p:spPr>
          <a:xfrm>
            <a:off x="7388183" y="3458594"/>
            <a:ext cx="243465" cy="24346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206" name="Oval 205"/>
          <p:cNvSpPr>
            <a:spLocks noChangeAspect="1"/>
          </p:cNvSpPr>
          <p:nvPr/>
        </p:nvSpPr>
        <p:spPr>
          <a:xfrm>
            <a:off x="6973887" y="4366501"/>
            <a:ext cx="243465" cy="24346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no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 dirty="0">
              <a:solidFill>
                <a:schemeClr val="bg1"/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数据采集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pic>
        <p:nvPicPr>
          <p:cNvPr id="2" name="图片 1" descr="7b0a20202020227069636672616d65646573223a20222670666d36343835333933362626737074313535262662647431303026267764743235353026220a7d0a"/>
          <p:cNvPicPr>
            <a:picLocks noChangeAspect="1"/>
          </p:cNvPicPr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/>
                </a14:imgProps>
              </a:ext>
            </a:extLst>
          </a:blip>
          <a:srcRect/>
          <a:stretch>
            <a:fillRect/>
          </a:stretch>
        </p:blipFill>
        <p:spPr>
          <a:xfrm rot="21180000">
            <a:off x="826135" y="2954655"/>
            <a:ext cx="5933440" cy="4126230"/>
          </a:xfrm>
          <a:prstGeom prst="rect">
            <a:avLst/>
          </a:prstGeom>
        </p:spPr>
      </p:pic>
      <p:pic>
        <p:nvPicPr>
          <p:cNvPr id="4" name="图片 3" descr="7b0a20202020227069636672616d65646573223a20222670666d36343835333933362626737074313535262662647431303026267764743235353026220a7d0a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</a:extLst>
          </a:blip>
          <a:srcRect/>
          <a:stretch>
            <a:fillRect/>
          </a:stretch>
        </p:blipFill>
        <p:spPr>
          <a:xfrm rot="480000">
            <a:off x="1801495" y="1454785"/>
            <a:ext cx="5294630" cy="2070735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453880" y="5848350"/>
            <a:ext cx="25647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+mj-ea"/>
                <a:ea typeface="+mj-ea"/>
                <a:cs typeface="+mj-ea"/>
              </a:rPr>
              <a:t>在用户下单时埋点，采集用户数据到</a:t>
            </a:r>
            <a:r>
              <a:rPr lang="en-US" altLang="zh-CN">
                <a:latin typeface="+mj-ea"/>
                <a:ea typeface="+mj-ea"/>
                <a:cs typeface="+mj-ea"/>
              </a:rPr>
              <a:t>hdfs</a:t>
            </a:r>
            <a:endParaRPr lang="en-US" altLang="zh-CN">
              <a:latin typeface="+mj-ea"/>
              <a:ea typeface="+mj-ea"/>
              <a:cs typeface="+mj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245725" y="3328035"/>
            <a:ext cx="25647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latin typeface="+mj-ea"/>
                <a:ea typeface="+mj-ea"/>
                <a:cs typeface="+mj-ea"/>
              </a:rPr>
              <a:t>将商品价格，下单时间，用户</a:t>
            </a:r>
            <a:r>
              <a:rPr lang="en-US" altLang="zh-CN">
                <a:latin typeface="+mj-ea"/>
                <a:ea typeface="+mj-ea"/>
                <a:cs typeface="+mj-ea"/>
              </a:rPr>
              <a:t>id</a:t>
            </a:r>
            <a:r>
              <a:rPr lang="zh-CN" altLang="en-US">
                <a:latin typeface="+mj-ea"/>
                <a:ea typeface="+mj-ea"/>
                <a:cs typeface="+mj-ea"/>
              </a:rPr>
              <a:t>等数据采集</a:t>
            </a:r>
            <a:r>
              <a:rPr lang="zh-CN" altLang="en-US">
                <a:latin typeface="+mj-ea"/>
                <a:ea typeface="+mj-ea"/>
                <a:cs typeface="+mj-ea"/>
              </a:rPr>
              <a:t>下来</a:t>
            </a:r>
            <a:endParaRPr lang="zh-CN" altLang="en-US">
              <a:latin typeface="+mj-ea"/>
              <a:ea typeface="+mj-ea"/>
              <a:cs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Tm="0">
        <p14:flip dir="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bldLvl="0" animBg="1"/>
      <p:bldP spid="81" grpId="0" bldLvl="0" animBg="1"/>
      <p:bldP spid="205" grpId="0" animBg="1"/>
      <p:bldP spid="20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Isosceles Triangle 91"/>
          <p:cNvSpPr/>
          <p:nvPr/>
        </p:nvSpPr>
        <p:spPr>
          <a:xfrm rot="3600000" flipH="1">
            <a:off x="7802195" y="2900044"/>
            <a:ext cx="488244" cy="420901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93" name="Donut 92"/>
          <p:cNvSpPr/>
          <p:nvPr/>
        </p:nvSpPr>
        <p:spPr>
          <a:xfrm flipH="1">
            <a:off x="6937324" y="2177466"/>
            <a:ext cx="1444124" cy="1444124"/>
          </a:xfrm>
          <a:prstGeom prst="donut">
            <a:avLst>
              <a:gd name="adj" fmla="val 1907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grpSp>
        <p:nvGrpSpPr>
          <p:cNvPr id="94" name="Group 93"/>
          <p:cNvGrpSpPr/>
          <p:nvPr/>
        </p:nvGrpSpPr>
        <p:grpSpPr>
          <a:xfrm flipH="1">
            <a:off x="7742001" y="2565003"/>
            <a:ext cx="1762321" cy="446701"/>
            <a:chOff x="1793077" y="1463668"/>
            <a:chExt cx="1371600" cy="347664"/>
          </a:xfrm>
          <a:solidFill>
            <a:schemeClr val="accent1"/>
          </a:solidFill>
        </p:grpSpPr>
        <p:sp>
          <p:nvSpPr>
            <p:cNvPr id="95" name="Round Same Side Corner Rectangle 94"/>
            <p:cNvSpPr/>
            <p:nvPr/>
          </p:nvSpPr>
          <p:spPr>
            <a:xfrm rot="16200000">
              <a:off x="2305045" y="951700"/>
              <a:ext cx="347664" cy="1371600"/>
            </a:xfrm>
            <a:prstGeom prst="round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96" name="Text Placeholder 3"/>
            <p:cNvSpPr txBox="1"/>
            <p:nvPr/>
          </p:nvSpPr>
          <p:spPr>
            <a:xfrm>
              <a:off x="1873152" y="1511360"/>
              <a:ext cx="239540" cy="287448"/>
            </a:xfrm>
            <a:prstGeom prst="rect">
              <a:avLst/>
            </a:prstGeom>
            <a:grpFill/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85240" fontAlgn="auto"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en-US" sz="24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Agency FB" panose="020B0503020202020204" pitchFamily="34" charset="0"/>
                </a:rPr>
                <a:t>02</a:t>
              </a:r>
              <a:endParaRPr lang="en-US" sz="2400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</p:grpSp>
      <p:sp>
        <p:nvSpPr>
          <p:cNvPr id="99" name="Isosceles Triangle 98"/>
          <p:cNvSpPr/>
          <p:nvPr/>
        </p:nvSpPr>
        <p:spPr>
          <a:xfrm rot="3600000" flipH="1">
            <a:off x="7855770" y="4856742"/>
            <a:ext cx="488244" cy="420901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100" name="Donut 99"/>
          <p:cNvSpPr/>
          <p:nvPr/>
        </p:nvSpPr>
        <p:spPr>
          <a:xfrm flipH="1">
            <a:off x="6990899" y="4134164"/>
            <a:ext cx="1444124" cy="1444124"/>
          </a:xfrm>
          <a:prstGeom prst="donut">
            <a:avLst>
              <a:gd name="adj" fmla="val 19079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grpSp>
        <p:nvGrpSpPr>
          <p:cNvPr id="101" name="Group 100"/>
          <p:cNvGrpSpPr/>
          <p:nvPr/>
        </p:nvGrpSpPr>
        <p:grpSpPr>
          <a:xfrm flipH="1">
            <a:off x="7795580" y="4525792"/>
            <a:ext cx="1762321" cy="446702"/>
            <a:chOff x="1793075" y="1466851"/>
            <a:chExt cx="1371600" cy="347664"/>
          </a:xfrm>
          <a:solidFill>
            <a:schemeClr val="accent3"/>
          </a:solidFill>
        </p:grpSpPr>
        <p:sp>
          <p:nvSpPr>
            <p:cNvPr id="102" name="Round Same Side Corner Rectangle 101"/>
            <p:cNvSpPr/>
            <p:nvPr/>
          </p:nvSpPr>
          <p:spPr>
            <a:xfrm rot="16200000">
              <a:off x="2305043" y="954883"/>
              <a:ext cx="347664" cy="1371600"/>
            </a:xfrm>
            <a:prstGeom prst="round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03" name="Text Placeholder 3"/>
            <p:cNvSpPr txBox="1"/>
            <p:nvPr/>
          </p:nvSpPr>
          <p:spPr>
            <a:xfrm>
              <a:off x="1871906" y="1504811"/>
              <a:ext cx="242036" cy="287448"/>
            </a:xfrm>
            <a:prstGeom prst="rect">
              <a:avLst/>
            </a:prstGeom>
            <a:grpFill/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85240" fontAlgn="auto"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en-US" sz="24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Agency FB" panose="020B0503020202020204" pitchFamily="34" charset="0"/>
                </a:rPr>
                <a:t>04</a:t>
              </a:r>
              <a:endParaRPr lang="en-US" sz="2400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</p:grpSp>
      <p:cxnSp>
        <p:nvCxnSpPr>
          <p:cNvPr id="109" name="Straight Connector 108"/>
          <p:cNvCxnSpPr/>
          <p:nvPr/>
        </p:nvCxnSpPr>
        <p:spPr>
          <a:xfrm>
            <a:off x="5619374" y="1894391"/>
            <a:ext cx="1392955" cy="722061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 rot="10800000" flipV="1">
            <a:off x="5619374" y="3182601"/>
            <a:ext cx="1392955" cy="722063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rot="10800000" flipV="1">
            <a:off x="5619374" y="5034244"/>
            <a:ext cx="1392955" cy="722063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5619374" y="3958238"/>
            <a:ext cx="1392955" cy="722061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Isosceles Triangle 114"/>
          <p:cNvSpPr/>
          <p:nvPr/>
        </p:nvSpPr>
        <p:spPr>
          <a:xfrm rot="18000000">
            <a:off x="4309118" y="1894908"/>
            <a:ext cx="488244" cy="420901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116" name="Donut 115"/>
          <p:cNvSpPr/>
          <p:nvPr/>
        </p:nvSpPr>
        <p:spPr>
          <a:xfrm>
            <a:off x="4218111" y="1172329"/>
            <a:ext cx="1444124" cy="1444124"/>
          </a:xfrm>
          <a:prstGeom prst="donut">
            <a:avLst>
              <a:gd name="adj" fmla="val 19079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grpSp>
        <p:nvGrpSpPr>
          <p:cNvPr id="117" name="Group 54"/>
          <p:cNvGrpSpPr/>
          <p:nvPr/>
        </p:nvGrpSpPr>
        <p:grpSpPr>
          <a:xfrm>
            <a:off x="3095238" y="1563958"/>
            <a:ext cx="1762321" cy="446702"/>
            <a:chOff x="1793078" y="1466850"/>
            <a:chExt cx="1371600" cy="347664"/>
          </a:xfrm>
          <a:solidFill>
            <a:schemeClr val="accent2"/>
          </a:solidFill>
        </p:grpSpPr>
        <p:sp>
          <p:nvSpPr>
            <p:cNvPr id="118" name="Round Same Side Corner Rectangle 117"/>
            <p:cNvSpPr/>
            <p:nvPr/>
          </p:nvSpPr>
          <p:spPr>
            <a:xfrm rot="16200000">
              <a:off x="2305046" y="954882"/>
              <a:ext cx="347664" cy="1371600"/>
            </a:xfrm>
            <a:prstGeom prst="round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19" name="Text Placeholder 3"/>
            <p:cNvSpPr txBox="1"/>
            <p:nvPr/>
          </p:nvSpPr>
          <p:spPr>
            <a:xfrm>
              <a:off x="1870252" y="1491734"/>
              <a:ext cx="266988" cy="287448"/>
            </a:xfrm>
            <a:prstGeom prst="rect">
              <a:avLst/>
            </a:prstGeom>
            <a:grpFill/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85240" fontAlgn="auto"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en-US" sz="24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Agency FB" panose="020B0503020202020204" pitchFamily="34" charset="0"/>
                </a:rPr>
                <a:t>01</a:t>
              </a:r>
              <a:endParaRPr lang="en-US" sz="2400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</p:grpSp>
      <p:sp>
        <p:nvSpPr>
          <p:cNvPr id="122" name="Isosceles Triangle 121"/>
          <p:cNvSpPr/>
          <p:nvPr/>
        </p:nvSpPr>
        <p:spPr>
          <a:xfrm rot="18000000">
            <a:off x="4309118" y="3905181"/>
            <a:ext cx="488244" cy="420901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123" name="Donut 122"/>
          <p:cNvSpPr/>
          <p:nvPr/>
        </p:nvSpPr>
        <p:spPr>
          <a:xfrm>
            <a:off x="4218111" y="3182602"/>
            <a:ext cx="1444124" cy="1444124"/>
          </a:xfrm>
          <a:prstGeom prst="donut">
            <a:avLst>
              <a:gd name="adj" fmla="val 19079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grpSp>
        <p:nvGrpSpPr>
          <p:cNvPr id="124" name="Group 79"/>
          <p:cNvGrpSpPr/>
          <p:nvPr/>
        </p:nvGrpSpPr>
        <p:grpSpPr>
          <a:xfrm>
            <a:off x="3095240" y="3574230"/>
            <a:ext cx="1762321" cy="446702"/>
            <a:chOff x="1793079" y="1466851"/>
            <a:chExt cx="1371600" cy="347664"/>
          </a:xfrm>
          <a:solidFill>
            <a:srgbClr val="92D050"/>
          </a:solidFill>
        </p:grpSpPr>
        <p:sp>
          <p:nvSpPr>
            <p:cNvPr id="125" name="Round Same Side Corner Rectangle 124"/>
            <p:cNvSpPr/>
            <p:nvPr/>
          </p:nvSpPr>
          <p:spPr>
            <a:xfrm rot="16200000">
              <a:off x="2305047" y="954883"/>
              <a:ext cx="347664" cy="1371600"/>
            </a:xfrm>
            <a:prstGeom prst="round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26" name="Text Placeholder 3"/>
            <p:cNvSpPr txBox="1"/>
            <p:nvPr/>
          </p:nvSpPr>
          <p:spPr>
            <a:xfrm>
              <a:off x="1892923" y="1504811"/>
              <a:ext cx="243283" cy="287448"/>
            </a:xfrm>
            <a:prstGeom prst="rect">
              <a:avLst/>
            </a:prstGeom>
            <a:grpFill/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85240" fontAlgn="auto"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en-US" sz="24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Agency FB" panose="020B0503020202020204" pitchFamily="34" charset="0"/>
                </a:rPr>
                <a:t>03</a:t>
              </a:r>
              <a:endParaRPr lang="en-US" sz="2400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</p:grpSp>
      <p:sp>
        <p:nvSpPr>
          <p:cNvPr id="129" name="Isosceles Triangle 128"/>
          <p:cNvSpPr/>
          <p:nvPr/>
        </p:nvSpPr>
        <p:spPr>
          <a:xfrm rot="18000000">
            <a:off x="4309118" y="5915452"/>
            <a:ext cx="488244" cy="420901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130" name="Donut 129"/>
          <p:cNvSpPr/>
          <p:nvPr/>
        </p:nvSpPr>
        <p:spPr>
          <a:xfrm>
            <a:off x="4218111" y="5192874"/>
            <a:ext cx="1444124" cy="1444124"/>
          </a:xfrm>
          <a:prstGeom prst="donut">
            <a:avLst>
              <a:gd name="adj" fmla="val 19079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grpSp>
        <p:nvGrpSpPr>
          <p:cNvPr id="131" name="Group 86"/>
          <p:cNvGrpSpPr/>
          <p:nvPr/>
        </p:nvGrpSpPr>
        <p:grpSpPr>
          <a:xfrm>
            <a:off x="3095240" y="5584502"/>
            <a:ext cx="1762321" cy="446702"/>
            <a:chOff x="1793079" y="1466851"/>
            <a:chExt cx="1371600" cy="347664"/>
          </a:xfrm>
          <a:solidFill>
            <a:schemeClr val="accent5"/>
          </a:solidFill>
        </p:grpSpPr>
        <p:sp>
          <p:nvSpPr>
            <p:cNvPr id="132" name="Round Same Side Corner Rectangle 131"/>
            <p:cNvSpPr/>
            <p:nvPr/>
          </p:nvSpPr>
          <p:spPr>
            <a:xfrm rot="16200000">
              <a:off x="2305047" y="954883"/>
              <a:ext cx="347664" cy="1371600"/>
            </a:xfrm>
            <a:prstGeom prst="round2Same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  <p:sp>
          <p:nvSpPr>
            <p:cNvPr id="133" name="Text Placeholder 3"/>
            <p:cNvSpPr txBox="1"/>
            <p:nvPr/>
          </p:nvSpPr>
          <p:spPr>
            <a:xfrm>
              <a:off x="1893546" y="1504811"/>
              <a:ext cx="242036" cy="287448"/>
            </a:xfrm>
            <a:prstGeom prst="rect">
              <a:avLst/>
            </a:prstGeom>
            <a:grpFill/>
          </p:spPr>
          <p:txBody>
            <a:bodyPr wrap="none" lIns="0" tIns="0" rIns="0" bIns="0" anchor="b">
              <a:spAutoFit/>
            </a:bodyPr>
            <a:lstStyle>
              <a:lvl1pPr marL="0" indent="0" algn="ctr">
                <a:buNone/>
                <a:defRPr sz="2800" b="1" baseline="0">
                  <a:solidFill>
                    <a:schemeClr val="tx2">
                      <a:lumMod val="60000"/>
                      <a:lumOff val="40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defTabSz="1285240" fontAlgn="auto">
                <a:spcBef>
                  <a:spcPct val="20000"/>
                </a:spcBef>
                <a:spcAft>
                  <a:spcPts val="0"/>
                </a:spcAft>
                <a:defRPr/>
              </a:pPr>
              <a:r>
                <a:rPr lang="en-US" sz="2400" dirty="0">
                  <a:solidFill>
                    <a:schemeClr val="bg1"/>
                  </a:solidFill>
                  <a:latin typeface="Agency FB" panose="020B0503020202020204" pitchFamily="34" charset="0"/>
                  <a:ea typeface="微软雅黑" panose="020B0503020204020204" pitchFamily="34" charset="-122"/>
                  <a:sym typeface="Agency FB" panose="020B0503020202020204" pitchFamily="34" charset="0"/>
                </a:rPr>
                <a:t>05</a:t>
              </a:r>
              <a:endParaRPr lang="en-US" sz="2400" dirty="0">
                <a:solidFill>
                  <a:schemeClr val="bg1"/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endParaRPr>
            </a:p>
          </p:txBody>
        </p:sp>
      </p:grpSp>
      <p:sp>
        <p:nvSpPr>
          <p:cNvPr id="45" name="TextBox 23"/>
          <p:cNvSpPr txBox="1"/>
          <p:nvPr/>
        </p:nvSpPr>
        <p:spPr>
          <a:xfrm>
            <a:off x="740172" y="5848211"/>
            <a:ext cx="2306898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分析同样的商品什么价位最受消费者喜爱，商家可根据利润及销量进行合理定价</a:t>
            </a:r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。</a:t>
            </a:r>
            <a:endParaRPr lang="en-GB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46" name="TextBox 24"/>
          <p:cNvSpPr txBox="1"/>
          <p:nvPr/>
        </p:nvSpPr>
        <p:spPr>
          <a:xfrm>
            <a:off x="1087460" y="5383374"/>
            <a:ext cx="16052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商品价格与销量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7" name="TextBox 23"/>
          <p:cNvSpPr txBox="1"/>
          <p:nvPr/>
        </p:nvSpPr>
        <p:spPr>
          <a:xfrm>
            <a:off x="787797" y="3976519"/>
            <a:ext cx="2306898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分析用户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需要购买哪些商品，商城可向用户主页推荐该商品，吸引消费者下单</a:t>
            </a:r>
            <a:endParaRPr lang="zh-CN" altLang="en-US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48" name="TextBox 24"/>
          <p:cNvSpPr txBox="1"/>
          <p:nvPr/>
        </p:nvSpPr>
        <p:spPr>
          <a:xfrm>
            <a:off x="884260" y="3546607"/>
            <a:ext cx="2011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用户购物车商品数量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49" name="TextBox 23"/>
          <p:cNvSpPr txBox="1"/>
          <p:nvPr/>
        </p:nvSpPr>
        <p:spPr>
          <a:xfrm>
            <a:off x="787797" y="1887640"/>
            <a:ext cx="2306898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采集订单信息，对比出各省销量，商家可对应销量</a:t>
            </a: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设置仓库位置</a:t>
            </a:r>
            <a:endParaRPr lang="zh-CN" altLang="en-US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50" name="TextBox 24"/>
          <p:cNvSpPr txBox="1"/>
          <p:nvPr/>
        </p:nvSpPr>
        <p:spPr>
          <a:xfrm>
            <a:off x="884260" y="1495828"/>
            <a:ext cx="20116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分析各省的订单数量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51" name="TextBox 23"/>
          <p:cNvSpPr txBox="1"/>
          <p:nvPr/>
        </p:nvSpPr>
        <p:spPr>
          <a:xfrm>
            <a:off x="9643632" y="2878601"/>
            <a:ext cx="2306898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分析出相同商品哪个品牌最受消费者喜爱，商家可选择该品牌商品向消费者出售</a:t>
            </a:r>
            <a:endParaRPr lang="zh-CN" altLang="en-US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52" name="TextBox 24"/>
          <p:cNvSpPr txBox="1"/>
          <p:nvPr/>
        </p:nvSpPr>
        <p:spPr>
          <a:xfrm>
            <a:off x="9643632" y="2474724"/>
            <a:ext cx="18084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对比各品牌的销量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53" name="TextBox 23"/>
          <p:cNvSpPr txBox="1"/>
          <p:nvPr/>
        </p:nvSpPr>
        <p:spPr>
          <a:xfrm>
            <a:off x="9669667" y="4972831"/>
            <a:ext cx="2306898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cs typeface="+mn-ea"/>
                <a:sym typeface="Agency FB" panose="020B0503020202020204" pitchFamily="34" charset="0"/>
              </a:rPr>
              <a:t>记录下用户经常购买的商品，并向用户推荐这些商品</a:t>
            </a:r>
            <a:endParaRPr lang="zh-CN" altLang="en-US" sz="1200" dirty="0" smtClean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cs typeface="+mn-ea"/>
              <a:sym typeface="Agency FB" panose="020B0503020202020204" pitchFamily="34" charset="0"/>
            </a:endParaRPr>
          </a:p>
        </p:txBody>
      </p:sp>
      <p:sp>
        <p:nvSpPr>
          <p:cNvPr id="54" name="TextBox 24"/>
          <p:cNvSpPr txBox="1"/>
          <p:nvPr/>
        </p:nvSpPr>
        <p:spPr>
          <a:xfrm>
            <a:off x="9643632" y="4541649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用户偏爱商品</a:t>
            </a:r>
            <a:endParaRPr lang="zh-CN" altLang="en-US" sz="1600" b="1" dirty="0">
              <a:solidFill>
                <a:schemeClr val="tx1">
                  <a:lumMod val="65000"/>
                  <a:lumOff val="35000"/>
                </a:schemeClr>
              </a:solidFill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  <p:sp>
        <p:nvSpPr>
          <p:cNvPr id="55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1316807" y="332869"/>
            <a:ext cx="2592635" cy="504602"/>
          </a:xfrm>
        </p:spPr>
        <p:txBody>
          <a:bodyPr/>
          <a:lstStyle/>
          <a:p>
            <a:r>
              <a:rPr lang="zh-CN" altLang="en-US" dirty="0">
                <a:latin typeface="Agency FB" panose="020B0503020202020204" pitchFamily="34" charset="0"/>
                <a:ea typeface="微软雅黑" panose="020B0503020204020204" pitchFamily="34" charset="-122"/>
                <a:sym typeface="Agency FB" panose="020B0503020202020204" pitchFamily="34" charset="0"/>
              </a:rPr>
              <a:t>数据分析</a:t>
            </a:r>
            <a:endParaRPr lang="zh-CN" altLang="en-US" dirty="0">
              <a:latin typeface="Agency FB" panose="020B0503020202020204" pitchFamily="34" charset="0"/>
              <a:ea typeface="微软雅黑" panose="020B0503020204020204" pitchFamily="34" charset="-122"/>
              <a:sym typeface="Agency FB" panose="020B0503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6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4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68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0"/>
                            </p:stCondLst>
                            <p:childTnLst>
                              <p:par>
                                <p:cTn id="7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500"/>
                            </p:stCondLst>
                            <p:childTnLst>
                              <p:par>
                                <p:cTn id="79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81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000"/>
                            </p:stCondLst>
                            <p:childTnLst>
                              <p:par>
                                <p:cTn id="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500"/>
                            </p:stCondLst>
                            <p:childTnLst>
                              <p:par>
                                <p:cTn id="8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9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000"/>
                            </p:stCondLst>
                            <p:childTnLst>
                              <p:par>
                                <p:cTn id="9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7500"/>
                            </p:stCondLst>
                            <p:childTnLst>
                              <p:par>
                                <p:cTn id="10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0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8000"/>
                            </p:stCondLst>
                            <p:childTnLst>
                              <p:par>
                                <p:cTn id="10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8500"/>
                            </p:stCondLst>
                            <p:childTnLst>
                              <p:par>
                                <p:cTn id="1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20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9000"/>
                            </p:stCondLst>
                            <p:childTnLst>
                              <p:par>
                                <p:cTn id="12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 animBg="1"/>
      <p:bldP spid="93" grpId="0" animBg="1"/>
      <p:bldP spid="99" grpId="0" animBg="1"/>
      <p:bldP spid="100" grpId="0" animBg="1"/>
      <p:bldP spid="115" grpId="0" animBg="1"/>
      <p:bldP spid="116" grpId="0" animBg="1"/>
      <p:bldP spid="122" grpId="0" animBg="1"/>
      <p:bldP spid="123" grpId="0" animBg="1"/>
      <p:bldP spid="129" grpId="0" animBg="1"/>
      <p:bldP spid="130" grpId="0" animBg="1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</p:bldLst>
  </p:timing>
</p:sld>
</file>

<file path=ppt/tags/tag1.xml><?xml version="1.0" encoding="utf-8"?>
<p:tagLst xmlns:p="http://schemas.openxmlformats.org/presentationml/2006/main">
  <p:tag name="KSO_WM_UNIT_PLACING_PICTURE_USER_VIEWPORT" val="{&quot;height&quot;:4270,&quot;width&quot;:6400}"/>
</p:tagLst>
</file>

<file path=ppt/tags/tag2.xml><?xml version="1.0" encoding="utf-8"?>
<p:tagLst xmlns:p="http://schemas.openxmlformats.org/presentationml/2006/main">
  <p:tag name="SELECTED" val="True"/>
</p:tagLst>
</file>

<file path=ppt/theme/theme1.xml><?xml version="1.0" encoding="utf-8"?>
<a:theme xmlns:a="http://schemas.openxmlformats.org/drawingml/2006/main" name="自定义设计方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6A3C7C"/>
      </a:accent4>
      <a:accent5>
        <a:srgbClr val="C65885"/>
      </a:accent5>
      <a:accent6>
        <a:srgbClr val="FCC79F"/>
      </a:accent6>
      <a:hlink>
        <a:srgbClr val="00AF92"/>
      </a:hlink>
      <a:folHlink>
        <a:srgbClr val="869FB7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D9D9D9">
            <a:alpha val="50196"/>
          </a:srgb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F53"/>
    </a:accent1>
    <a:accent2>
      <a:srgbClr val="F17475"/>
    </a:accent2>
    <a:accent3>
      <a:srgbClr val="01B3C5"/>
    </a:accent3>
    <a:accent4>
      <a:srgbClr val="6A3C7C"/>
    </a:accent4>
    <a:accent5>
      <a:srgbClr val="C65885"/>
    </a:accent5>
    <a:accent6>
      <a:srgbClr val="FCC79F"/>
    </a:accent6>
    <a:hlink>
      <a:srgbClr val="00AF92"/>
    </a:hlink>
    <a:folHlink>
      <a:srgbClr val="869FB7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F53"/>
    </a:accent1>
    <a:accent2>
      <a:srgbClr val="F17475"/>
    </a:accent2>
    <a:accent3>
      <a:srgbClr val="01B3C5"/>
    </a:accent3>
    <a:accent4>
      <a:srgbClr val="6A3C7C"/>
    </a:accent4>
    <a:accent5>
      <a:srgbClr val="C65885"/>
    </a:accent5>
    <a:accent6>
      <a:srgbClr val="FCC79F"/>
    </a:accent6>
    <a:hlink>
      <a:srgbClr val="00AF92"/>
    </a:hlink>
    <a:folHlink>
      <a:srgbClr val="869FB7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F53"/>
    </a:accent1>
    <a:accent2>
      <a:srgbClr val="F17475"/>
    </a:accent2>
    <a:accent3>
      <a:srgbClr val="01B3C5"/>
    </a:accent3>
    <a:accent4>
      <a:srgbClr val="6A3C7C"/>
    </a:accent4>
    <a:accent5>
      <a:srgbClr val="C65885"/>
    </a:accent5>
    <a:accent6>
      <a:srgbClr val="FCC79F"/>
    </a:accent6>
    <a:hlink>
      <a:srgbClr val="00AF92"/>
    </a:hlink>
    <a:folHlink>
      <a:srgbClr val="869FB7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F53"/>
    </a:accent1>
    <a:accent2>
      <a:srgbClr val="F17475"/>
    </a:accent2>
    <a:accent3>
      <a:srgbClr val="01B3C5"/>
    </a:accent3>
    <a:accent4>
      <a:srgbClr val="6A3C7C"/>
    </a:accent4>
    <a:accent5>
      <a:srgbClr val="C65885"/>
    </a:accent5>
    <a:accent6>
      <a:srgbClr val="FCC79F"/>
    </a:accent6>
    <a:hlink>
      <a:srgbClr val="00AF92"/>
    </a:hlink>
    <a:folHlink>
      <a:srgbClr val="869FB7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F53"/>
    </a:accent1>
    <a:accent2>
      <a:srgbClr val="F17475"/>
    </a:accent2>
    <a:accent3>
      <a:srgbClr val="01B3C5"/>
    </a:accent3>
    <a:accent4>
      <a:srgbClr val="6A3C7C"/>
    </a:accent4>
    <a:accent5>
      <a:srgbClr val="C65885"/>
    </a:accent5>
    <a:accent6>
      <a:srgbClr val="FCC79F"/>
    </a:accent6>
    <a:hlink>
      <a:srgbClr val="00AF92"/>
    </a:hlink>
    <a:folHlink>
      <a:srgbClr val="869FB7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F53"/>
    </a:accent1>
    <a:accent2>
      <a:srgbClr val="F17475"/>
    </a:accent2>
    <a:accent3>
      <a:srgbClr val="01B3C5"/>
    </a:accent3>
    <a:accent4>
      <a:srgbClr val="6A3C7C"/>
    </a:accent4>
    <a:accent5>
      <a:srgbClr val="C65885"/>
    </a:accent5>
    <a:accent6>
      <a:srgbClr val="FCC79F"/>
    </a:accent6>
    <a:hlink>
      <a:srgbClr val="00AF92"/>
    </a:hlink>
    <a:folHlink>
      <a:srgbClr val="869FB7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F53"/>
    </a:accent1>
    <a:accent2>
      <a:srgbClr val="F17475"/>
    </a:accent2>
    <a:accent3>
      <a:srgbClr val="01B3C5"/>
    </a:accent3>
    <a:accent4>
      <a:srgbClr val="6A3C7C"/>
    </a:accent4>
    <a:accent5>
      <a:srgbClr val="C65885"/>
    </a:accent5>
    <a:accent6>
      <a:srgbClr val="FCC79F"/>
    </a:accent6>
    <a:hlink>
      <a:srgbClr val="00AF92"/>
    </a:hlink>
    <a:folHlink>
      <a:srgbClr val="869FB7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F53"/>
    </a:accent1>
    <a:accent2>
      <a:srgbClr val="F17475"/>
    </a:accent2>
    <a:accent3>
      <a:srgbClr val="01B3C5"/>
    </a:accent3>
    <a:accent4>
      <a:srgbClr val="6A3C7C"/>
    </a:accent4>
    <a:accent5>
      <a:srgbClr val="C65885"/>
    </a:accent5>
    <a:accent6>
      <a:srgbClr val="FCC79F"/>
    </a:accent6>
    <a:hlink>
      <a:srgbClr val="00AF92"/>
    </a:hlink>
    <a:folHlink>
      <a:srgbClr val="869FB7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F53"/>
    </a:accent1>
    <a:accent2>
      <a:srgbClr val="F17475"/>
    </a:accent2>
    <a:accent3>
      <a:srgbClr val="01B3C5"/>
    </a:accent3>
    <a:accent4>
      <a:srgbClr val="6A3C7C"/>
    </a:accent4>
    <a:accent5>
      <a:srgbClr val="C65885"/>
    </a:accent5>
    <a:accent6>
      <a:srgbClr val="FCC79F"/>
    </a:accent6>
    <a:hlink>
      <a:srgbClr val="00AF92"/>
    </a:hlink>
    <a:folHlink>
      <a:srgbClr val="869FB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1443</Words>
  <Application>WPS 演示</Application>
  <PresentationFormat>自定义</PresentationFormat>
  <Paragraphs>263</Paragraphs>
  <Slides>18</Slides>
  <Notes>41</Notes>
  <HiddenSlides>0</HiddenSlides>
  <MMClips>1</MMClips>
  <ScaleCrop>false</ScaleCrop>
  <HeadingPairs>
    <vt:vector size="6" baseType="variant">
      <vt:variant>
        <vt:lpstr>已用的字体</vt:lpstr>
      </vt:variant>
      <vt:variant>
        <vt:i4>33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52" baseType="lpstr">
      <vt:lpstr>Arial</vt:lpstr>
      <vt:lpstr>宋体</vt:lpstr>
      <vt:lpstr>Wingdings</vt:lpstr>
      <vt:lpstr>Calibri</vt:lpstr>
      <vt:lpstr>Impact</vt:lpstr>
      <vt:lpstr>Agency FB</vt:lpstr>
      <vt:lpstr>微软雅黑</vt:lpstr>
      <vt:lpstr>Trebuchet MS</vt:lpstr>
      <vt:lpstr>Times New Roman</vt:lpstr>
      <vt:lpstr>Source Sans Pro</vt:lpstr>
      <vt:lpstr>Open Sans</vt:lpstr>
      <vt:lpstr>Open Sans</vt:lpstr>
      <vt:lpstr>Open Sans Light</vt:lpstr>
      <vt:lpstr>Neris Thin</vt:lpstr>
      <vt:lpstr>League Gothic Regular</vt:lpstr>
      <vt:lpstr>Lato Regular</vt:lpstr>
      <vt:lpstr>FontAwesome</vt:lpstr>
      <vt:lpstr>Arial Unicode MS</vt:lpstr>
      <vt:lpstr>Source Sans Pro Light</vt:lpstr>
      <vt:lpstr>Segoe Print</vt:lpstr>
      <vt:lpstr>Arial</vt:lpstr>
      <vt:lpstr>Lato</vt:lpstr>
      <vt:lpstr>MS PGothic</vt:lpstr>
      <vt:lpstr>Gill Sans</vt:lpstr>
      <vt:lpstr>Gill Sans</vt:lpstr>
      <vt:lpstr>Helvetica Neue</vt:lpstr>
      <vt:lpstr>Helvetica Light</vt:lpstr>
      <vt:lpstr>微软雅黑 Light</vt:lpstr>
      <vt:lpstr>Yu Gothic UI Light</vt:lpstr>
      <vt:lpstr>Bahnschrift SemiCondensed</vt:lpstr>
      <vt:lpstr>Bahnschrift SemiLight</vt:lpstr>
      <vt:lpstr>Arial Black</vt:lpstr>
      <vt:lpstr>Bahnschrift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</dc:title>
  <dc:creator/>
  <cp:lastModifiedBy>20393</cp:lastModifiedBy>
  <cp:revision>6</cp:revision>
  <dcterms:created xsi:type="dcterms:W3CDTF">2016-09-05T07:59:00Z</dcterms:created>
  <dcterms:modified xsi:type="dcterms:W3CDTF">2022-05-22T14:35:57Z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2052-11.1.0.11365</vt:lpwstr>
  </property>
  <property fmtid="{D5CDD505-2E9C-101B-9397-08002B2CF9AE}" pid="3" name="ICV">
    <vt:lpwstr>92768AB68D3F4E8C8A0B1B1F46913537</vt:lpwstr>
  </property>
</Properties>
</file>

<file path=docProps/thumbnail.jpeg>
</file>